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</p:sldMasterIdLst>
  <p:notesMasterIdLst>
    <p:notesMasterId r:id="rId55"/>
  </p:notesMasterIdLst>
  <p:handoutMasterIdLst>
    <p:handoutMasterId r:id="rId56"/>
  </p:handoutMasterIdLst>
  <p:sldIdLst>
    <p:sldId id="282" r:id="rId2"/>
    <p:sldId id="430" r:id="rId3"/>
    <p:sldId id="431" r:id="rId4"/>
    <p:sldId id="658" r:id="rId5"/>
    <p:sldId id="629" r:id="rId6"/>
    <p:sldId id="383" r:id="rId7"/>
    <p:sldId id="592" r:id="rId8"/>
    <p:sldId id="656" r:id="rId9"/>
    <p:sldId id="657" r:id="rId10"/>
    <p:sldId id="593" r:id="rId11"/>
    <p:sldId id="594" r:id="rId12"/>
    <p:sldId id="389" r:id="rId13"/>
    <p:sldId id="394" r:id="rId14"/>
    <p:sldId id="396" r:id="rId15"/>
    <p:sldId id="420" r:id="rId16"/>
    <p:sldId id="398" r:id="rId17"/>
    <p:sldId id="399" r:id="rId18"/>
    <p:sldId id="659" r:id="rId19"/>
    <p:sldId id="595" r:id="rId20"/>
    <p:sldId id="628" r:id="rId21"/>
    <p:sldId id="649" r:id="rId22"/>
    <p:sldId id="654" r:id="rId23"/>
    <p:sldId id="258" r:id="rId24"/>
    <p:sldId id="259" r:id="rId25"/>
    <p:sldId id="260" r:id="rId26"/>
    <p:sldId id="261" r:id="rId27"/>
    <p:sldId id="262" r:id="rId28"/>
    <p:sldId id="264" r:id="rId29"/>
    <p:sldId id="267" r:id="rId30"/>
    <p:sldId id="314" r:id="rId31"/>
    <p:sldId id="311" r:id="rId32"/>
    <p:sldId id="265" r:id="rId33"/>
    <p:sldId id="310" r:id="rId34"/>
    <p:sldId id="651" r:id="rId35"/>
    <p:sldId id="308" r:id="rId36"/>
    <p:sldId id="652" r:id="rId37"/>
    <p:sldId id="653" r:id="rId38"/>
    <p:sldId id="596" r:id="rId39"/>
    <p:sldId id="597" r:id="rId40"/>
    <p:sldId id="631" r:id="rId41"/>
    <p:sldId id="630" r:id="rId42"/>
    <p:sldId id="632" r:id="rId43"/>
    <p:sldId id="633" r:id="rId44"/>
    <p:sldId id="462" r:id="rId45"/>
    <p:sldId id="463" r:id="rId46"/>
    <p:sldId id="641" r:id="rId47"/>
    <p:sldId id="650" r:id="rId48"/>
    <p:sldId id="427" r:id="rId49"/>
    <p:sldId id="655" r:id="rId50"/>
    <p:sldId id="460" r:id="rId51"/>
    <p:sldId id="393" r:id="rId52"/>
    <p:sldId id="619" r:id="rId53"/>
    <p:sldId id="483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y Dang-Pham" initials="DD" lastIdx="1" clrIdx="0">
    <p:extLst>
      <p:ext uri="{19B8F6BF-5375-455C-9EA6-DF929625EA0E}">
        <p15:presenceInfo xmlns:p15="http://schemas.microsoft.com/office/powerpoint/2012/main" userId="Duy Dang-Ph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AC800"/>
    <a:srgbClr val="C864C8"/>
    <a:srgbClr val="E60028"/>
    <a:srgbClr val="00C8A0"/>
    <a:srgbClr val="50D2FF"/>
    <a:srgbClr val="000054"/>
    <a:srgbClr val="0078FF"/>
    <a:srgbClr val="AA00AA"/>
    <a:srgbClr val="7AE1AA"/>
    <a:srgbClr val="FF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 autoAdjust="0"/>
    <p:restoredTop sz="75366" autoAdjust="0"/>
  </p:normalViewPr>
  <p:slideViewPr>
    <p:cSldViewPr snapToGrid="0" snapToObjects="1">
      <p:cViewPr varScale="1">
        <p:scale>
          <a:sx n="129" d="100"/>
          <a:sy n="129" d="100"/>
        </p:scale>
        <p:origin x="1872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56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558FA-DB6C-7C46-8A53-404FEABDFDE5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83868-CFAB-8849-9882-1BB49D8AE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32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DE379-ED5C-DD45-99D5-F4325B4D2E83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68731-C7E4-6F48-BB60-3D6BFE7F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15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above headline: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Same size and weight as the headline and set using a soft return.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(—):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Alt+Ctrl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- (minus)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(—):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Shift+Alt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Option+hyphen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17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5068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5289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2880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3118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181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739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1)a**</a:t>
            </a:r>
            <a:r>
              <a:rPr lang="en-US" dirty="0" err="1"/>
              <a:t>nb</a:t>
            </a:r>
            <a:r>
              <a:rPr lang="en-US" dirty="0"/>
              <a:t>**mc**</a:t>
            </a:r>
            <a:r>
              <a:rPr lang="en-US" dirty="0" err="1"/>
              <a:t>m+n</a:t>
            </a:r>
            <a:endParaRPr lang="en-US" dirty="0"/>
          </a:p>
          <a:p>
            <a:r>
              <a:rPr lang="en-US" dirty="0"/>
              <a:t>2) S - </a:t>
            </a:r>
            <a:r>
              <a:rPr lang="en-US"/>
              <a:t>0T1 and T </a:t>
            </a:r>
            <a:r>
              <a:rPr lang="en-US" dirty="0"/>
              <a:t>– 0T1 or e</a:t>
            </a:r>
          </a:p>
          <a:p>
            <a:endParaRPr lang="en-US" dirty="0"/>
          </a:p>
          <a:p>
            <a:r>
              <a:rPr lang="en-US" dirty="0"/>
              <a:t>3) Same as 2 but also T can go to 0 or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E3FA4-BA77-4BB1-AE28-0D2DED3DC5E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487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51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01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ECED0-2BF3-4175-AEE4-D628288FA04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65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above headline: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Same size and weight as the headline and set using a soft return.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(—):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Alt+Ctrl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- (minus)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(—):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Shift+Alt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Option+hyphen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65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ECED0-2BF3-4175-AEE4-D628288FA04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01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ECED0-2BF3-4175-AEE4-D628288FA04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67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above headline: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Same size and weight as the headline and set using a soft return.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(—):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Alt+Ctrl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- (minus)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(—):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Shift+Alt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Option+hyphen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17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ECED0-2BF3-4175-AEE4-D628288FA04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04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49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ECED0-2BF3-4175-AEE4-D628288FA04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84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ECED0-2BF3-4175-AEE4-D628288FA04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9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above headline: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Same size and weight as the headline and set using a soft return.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(—):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Alt+Ctrl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- (minus)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(—):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Shift+Alt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Option+hyphen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1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0103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43" y="902524"/>
            <a:ext cx="8728363" cy="3794167"/>
          </a:xfrm>
          <a:solidFill>
            <a:srgbClr val="D9D9D9"/>
          </a:solidFill>
          <a:ln w="19050" cmpd="sng">
            <a:solidFill>
              <a:srgbClr val="000054"/>
            </a:solidFill>
          </a:ln>
        </p:spPr>
        <p:txBody>
          <a:bodyPr lIns="180000" tIns="91440" rIns="180000" bIns="91440"/>
          <a:lstStyle>
            <a:lvl1pPr>
              <a:lnSpc>
                <a:spcPct val="150000"/>
              </a:lnSpc>
              <a:defRPr sz="2400"/>
            </a:lvl1pPr>
            <a:lvl2pPr marL="742950" indent="-285750">
              <a:lnSpc>
                <a:spcPct val="150000"/>
              </a:lnSpc>
              <a:buFont typeface="Courier New"/>
              <a:buChar char="o"/>
              <a:defRPr sz="2200"/>
            </a:lvl2pPr>
            <a:lvl3pPr>
              <a:lnSpc>
                <a:spcPct val="150000"/>
              </a:lnSpc>
              <a:defRPr sz="2000"/>
            </a:lvl3pPr>
            <a:lvl4pPr marL="1600200" indent="-228600">
              <a:buFont typeface="Courier New"/>
              <a:buChar char="o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4000" cy="902525"/>
          </a:xfrm>
          <a:prstGeom prst="rect">
            <a:avLst/>
          </a:prstGeom>
          <a:solidFill>
            <a:srgbClr val="00005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 title="Slide title"/>
          <p:cNvSpPr>
            <a:spLocks noGrp="1"/>
          </p:cNvSpPr>
          <p:nvPr>
            <p:ph type="title" hasCustomPrompt="1"/>
          </p:nvPr>
        </p:nvSpPr>
        <p:spPr>
          <a:xfrm>
            <a:off x="1" y="-1"/>
            <a:ext cx="8259288" cy="902525"/>
          </a:xfrm>
          <a:solidFill>
            <a:srgbClr val="000054"/>
          </a:solidFill>
          <a:ln w="19050" cmpd="sng">
            <a:noFill/>
          </a:ln>
        </p:spPr>
        <p:txBody>
          <a:bodyPr wrap="square" lIns="365760" tIns="91440" rIns="365760" bIns="91440" anchor="ctr">
            <a:normAutofit/>
          </a:bodyPr>
          <a:lstStyle>
            <a:lvl1pPr marL="173038" indent="0" algn="l">
              <a:defRPr sz="3600" b="1" baseline="0">
                <a:solidFill>
                  <a:srgbClr val="DBDCD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>
                <a:solidFill>
                  <a:srgbClr val="000054"/>
                </a:solidFill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27" name="Picture 3" descr="C:\Users\v12123\Desktop\AccessibleDocuments\Elements\RMITVN-ACCESS-NewGuideline_PresentationSlides_2_elements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637" y="-5806"/>
            <a:ext cx="691169" cy="69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207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/ 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-1"/>
            <a:ext cx="9144000" cy="902525"/>
          </a:xfrm>
          <a:prstGeom prst="rect">
            <a:avLst/>
          </a:prstGeom>
          <a:solidFill>
            <a:srgbClr val="00005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 title="Slide title"/>
          <p:cNvSpPr>
            <a:spLocks noGrp="1"/>
          </p:cNvSpPr>
          <p:nvPr>
            <p:ph type="title" hasCustomPrompt="1"/>
          </p:nvPr>
        </p:nvSpPr>
        <p:spPr>
          <a:xfrm>
            <a:off x="1" y="-1"/>
            <a:ext cx="8259288" cy="902525"/>
          </a:xfrm>
          <a:solidFill>
            <a:srgbClr val="000054"/>
          </a:solidFill>
          <a:ln w="19050" cmpd="sng">
            <a:noFill/>
          </a:ln>
        </p:spPr>
        <p:txBody>
          <a:bodyPr wrap="square" lIns="365760" tIns="91440" rIns="365760" bIns="91440" anchor="ctr">
            <a:normAutofit/>
          </a:bodyPr>
          <a:lstStyle>
            <a:lvl1pPr marL="173038" indent="0" algn="l">
              <a:defRPr sz="3600" baseline="0">
                <a:solidFill>
                  <a:srgbClr val="DBDCD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006" y="1093573"/>
            <a:ext cx="4302356" cy="3614993"/>
          </a:xfrm>
          <a:noFill/>
          <a:ln w="19050" cmpd="sng">
            <a:solidFill>
              <a:srgbClr val="000054"/>
            </a:solidFill>
            <a:miter lim="800000"/>
          </a:ln>
        </p:spPr>
        <p:txBody>
          <a:bodyPr lIns="182880" tIns="182880" rIns="182880" bIns="182880"/>
          <a:lstStyle>
            <a:lvl1pPr marL="182880" indent="-18288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defRPr sz="2400"/>
            </a:lvl1pPr>
            <a:lvl2pPr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defRPr sz="2200"/>
            </a:lvl2pPr>
            <a:lvl3pPr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000054"/>
                </a:solidFill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7"/>
          </p:nvPr>
        </p:nvSpPr>
        <p:spPr>
          <a:xfrm>
            <a:off x="4651513" y="1093573"/>
            <a:ext cx="4302356" cy="3614993"/>
          </a:xfrm>
          <a:noFill/>
          <a:ln w="19050" cmpd="sng">
            <a:solidFill>
              <a:srgbClr val="000054"/>
            </a:solidFill>
            <a:miter lim="800000"/>
          </a:ln>
        </p:spPr>
        <p:txBody>
          <a:bodyPr/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200"/>
            </a:lvl2pPr>
            <a:lvl3pPr>
              <a:lnSpc>
                <a:spcPct val="150000"/>
              </a:lnSpc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3" descr="C:\Users\v12123\Desktop\AccessibleDocuments\Elements\RMITVN-ACCESS-NewGuideline_PresentationSlides_2_elements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831" y="0"/>
            <a:ext cx="691169" cy="69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72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le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Photo slide title"/>
          <p:cNvSpPr>
            <a:spLocks noGrp="1"/>
          </p:cNvSpPr>
          <p:nvPr>
            <p:ph type="title" hasCustomPrompt="1"/>
          </p:nvPr>
        </p:nvSpPr>
        <p:spPr>
          <a:xfrm>
            <a:off x="5943599" y="279071"/>
            <a:ext cx="3004458" cy="2406366"/>
          </a:xfrm>
          <a:solidFill>
            <a:srgbClr val="000054"/>
          </a:solidFill>
          <a:ln w="19050">
            <a:solidFill>
              <a:schemeClr val="tx2"/>
            </a:solidFill>
          </a:ln>
        </p:spPr>
        <p:txBody>
          <a:bodyPr lIns="180000" tIns="93600" rIns="180000" bIns="93600" anchor="b">
            <a:normAutofit/>
          </a:bodyPr>
          <a:lstStyle>
            <a:lvl1pPr algn="l">
              <a:lnSpc>
                <a:spcPct val="150000"/>
              </a:lnSpc>
              <a:defRPr sz="2600" b="1" i="0" baseline="0">
                <a:solidFill>
                  <a:srgbClr val="F6F5F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picture title</a:t>
            </a:r>
          </a:p>
        </p:txBody>
      </p:sp>
      <p:sp>
        <p:nvSpPr>
          <p:cNvPr id="8" name="Text Placeholder 2" title="Photo slide content"/>
          <p:cNvSpPr>
            <a:spLocks noGrp="1"/>
          </p:cNvSpPr>
          <p:nvPr>
            <p:ph type="body" idx="13" hasCustomPrompt="1"/>
          </p:nvPr>
        </p:nvSpPr>
        <p:spPr>
          <a:xfrm>
            <a:off x="5935851" y="2685436"/>
            <a:ext cx="3012205" cy="2005317"/>
          </a:xfrm>
          <a:solidFill>
            <a:srgbClr val="000054"/>
          </a:solidFill>
          <a:ln>
            <a:solidFill>
              <a:srgbClr val="000054"/>
            </a:solidFill>
          </a:ln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rgbClr val="F6F5F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idx="1"/>
          </p:nvPr>
        </p:nvSpPr>
        <p:spPr>
          <a:xfrm>
            <a:off x="190005" y="279072"/>
            <a:ext cx="5753595" cy="4409042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>
                <a:solidFill>
                  <a:srgbClr val="000054"/>
                </a:solidFill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50" name="Picture 2" descr="C:\Users\v12123\Desktop\AccessibleDocuments\Elements\RMITVN-ACCESS-NewGuideline_PresentationSlides_2_elements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965" y="268910"/>
            <a:ext cx="770195" cy="7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725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erticle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Photo slide title"/>
          <p:cNvSpPr>
            <a:spLocks noGrp="1"/>
          </p:cNvSpPr>
          <p:nvPr>
            <p:ph type="title" hasCustomPrompt="1"/>
          </p:nvPr>
        </p:nvSpPr>
        <p:spPr>
          <a:xfrm>
            <a:off x="195942" y="279071"/>
            <a:ext cx="3004458" cy="2406366"/>
          </a:xfrm>
          <a:solidFill>
            <a:srgbClr val="000054"/>
          </a:solidFill>
          <a:ln w="19050">
            <a:solidFill>
              <a:schemeClr val="tx2"/>
            </a:solidFill>
          </a:ln>
        </p:spPr>
        <p:txBody>
          <a:bodyPr lIns="180000" tIns="93600" rIns="180000" bIns="93600" anchor="b">
            <a:normAutofit/>
          </a:bodyPr>
          <a:lstStyle>
            <a:lvl1pPr algn="l">
              <a:lnSpc>
                <a:spcPct val="150000"/>
              </a:lnSpc>
              <a:defRPr sz="2600" b="1" i="0" baseline="0">
                <a:solidFill>
                  <a:srgbClr val="F6F5F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picture title</a:t>
            </a:r>
          </a:p>
        </p:txBody>
      </p:sp>
      <p:sp>
        <p:nvSpPr>
          <p:cNvPr id="8" name="Text Placeholder 2" title="Photo slide content"/>
          <p:cNvSpPr>
            <a:spLocks noGrp="1"/>
          </p:cNvSpPr>
          <p:nvPr>
            <p:ph type="body" idx="13" hasCustomPrompt="1"/>
          </p:nvPr>
        </p:nvSpPr>
        <p:spPr>
          <a:xfrm>
            <a:off x="195942" y="2685436"/>
            <a:ext cx="3004458" cy="2005317"/>
          </a:xfrm>
          <a:solidFill>
            <a:srgbClr val="000054"/>
          </a:solidFill>
          <a:ln w="28575">
            <a:solidFill>
              <a:srgbClr val="000054"/>
            </a:solidFill>
          </a:ln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rgbClr val="F6F5F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idx="1"/>
          </p:nvPr>
        </p:nvSpPr>
        <p:spPr>
          <a:xfrm>
            <a:off x="3219450" y="277339"/>
            <a:ext cx="5721440" cy="4417225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>
                <a:solidFill>
                  <a:srgbClr val="000054"/>
                </a:solidFill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50" name="Picture 2" descr="C:\Users\v12123\Desktop\AccessibleDocuments\Elements\RMITVN-ACCESS-NewGuideline_PresentationSlides_2_elements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337" y="264129"/>
            <a:ext cx="770195" cy="7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362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box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2" y="312095"/>
            <a:ext cx="2735996" cy="1971000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idx="10"/>
          </p:nvPr>
        </p:nvSpPr>
        <p:spPr>
          <a:xfrm>
            <a:off x="3193198" y="312095"/>
            <a:ext cx="2735996" cy="1971000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4"/>
          <p:cNvSpPr>
            <a:spLocks noGrp="1"/>
          </p:cNvSpPr>
          <p:nvPr>
            <p:ph type="pic" idx="11"/>
          </p:nvPr>
        </p:nvSpPr>
        <p:spPr>
          <a:xfrm>
            <a:off x="5929194" y="312095"/>
            <a:ext cx="2735996" cy="1971000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idx="12"/>
          </p:nvPr>
        </p:nvSpPr>
        <p:spPr>
          <a:xfrm>
            <a:off x="457202" y="2283095"/>
            <a:ext cx="2735996" cy="1971000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idx="13"/>
          </p:nvPr>
        </p:nvSpPr>
        <p:spPr>
          <a:xfrm>
            <a:off x="3193198" y="2283095"/>
            <a:ext cx="2735996" cy="1971000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idx="14"/>
          </p:nvPr>
        </p:nvSpPr>
        <p:spPr>
          <a:xfrm>
            <a:off x="5929194" y="2283095"/>
            <a:ext cx="2735996" cy="1971000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244546"/>
            <a:ext cx="9144405" cy="898954"/>
          </a:xfrm>
          <a:prstGeom prst="rect">
            <a:avLst/>
          </a:prstGeom>
          <a:solidFill>
            <a:srgbClr val="00005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3" descr="C:\Users\v12123\Desktop\AccessibleDocuments\Elements\RMITVN-ACCESS-NewGuideline_PresentationSlides_2_elements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456460" y="4451927"/>
            <a:ext cx="691169" cy="69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Placeholder 1" title="Photo title"/>
          <p:cNvSpPr>
            <a:spLocks noGrp="1"/>
          </p:cNvSpPr>
          <p:nvPr>
            <p:ph type="title" hasCustomPrompt="1"/>
          </p:nvPr>
        </p:nvSpPr>
        <p:spPr>
          <a:xfrm>
            <a:off x="321275" y="4322549"/>
            <a:ext cx="8477139" cy="374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image title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20675" y="4694238"/>
            <a:ext cx="8526463" cy="263525"/>
          </a:xfrm>
        </p:spPr>
        <p:txBody>
          <a:bodyPr lIns="91440" tIns="0" rIns="91440" bIns="0"/>
          <a:lstStyle>
            <a:lvl1pPr marL="0" indent="0">
              <a:lnSpc>
                <a:spcPct val="100000"/>
              </a:lnSpc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Reference link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243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Mast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198829" y="4725630"/>
            <a:ext cx="316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Arial"/>
                <a:cs typeface="Arial"/>
              </a:rPr>
              <a:t>Copyright © 2017 RMIT University Vietnam</a:t>
            </a:r>
            <a:endParaRPr lang="en-AU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413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Alternativ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98829" y="4725630"/>
            <a:ext cx="316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2060"/>
                </a:solidFill>
                <a:latin typeface="Arial"/>
                <a:cs typeface="Arial"/>
              </a:rPr>
              <a:t>Copyright © 2017 RMIT University Vietnam</a:t>
            </a:r>
            <a:endParaRPr lang="en-AU" sz="1200" dirty="0">
              <a:solidFill>
                <a:srgbClr val="002060"/>
              </a:solidFill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752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7200" y="107532"/>
            <a:ext cx="7261922" cy="1111885"/>
          </a:xfrm>
        </p:spPr>
        <p:txBody>
          <a:bodyPr/>
          <a:lstStyle/>
          <a:p>
            <a:r>
              <a:rPr lang="en-US" dirty="0">
                <a:solidFill>
                  <a:srgbClr val="FAC800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57199" y="1307905"/>
            <a:ext cx="8236131" cy="2924461"/>
          </a:xfrm>
        </p:spPr>
        <p:txBody>
          <a:bodyPr>
            <a:normAutofit/>
          </a:bodyPr>
          <a:lstStyle>
            <a:lvl1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1pPr>
            <a:lvl2pPr marL="742950" indent="-285750">
              <a:buFont typeface="Wingdings" panose="05000000000000000000" pitchFamily="2" charset="2"/>
              <a:buChar char="§"/>
              <a:defRPr sz="20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928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6781"/>
            <a:ext cx="3866995" cy="2186878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</a:defRPr>
            </a:lvl1pPr>
            <a:lvl2pPr marL="457200" indent="0">
              <a:buNone/>
              <a:defRPr>
                <a:solidFill>
                  <a:srgbClr val="000000"/>
                </a:solidFill>
              </a:defRPr>
            </a:lvl2pPr>
            <a:lvl3pPr marL="914400" indent="0">
              <a:buNone/>
              <a:defRPr>
                <a:solidFill>
                  <a:srgbClr val="000000"/>
                </a:solidFill>
              </a:defRPr>
            </a:lvl3pPr>
            <a:lvl4pPr marL="1371600" indent="0">
              <a:buNone/>
              <a:defRPr>
                <a:solidFill>
                  <a:srgbClr val="000000"/>
                </a:solidFill>
              </a:defRPr>
            </a:lvl4pPr>
            <a:lvl5pPr marL="1828800" indent="0">
              <a:buNone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7200" y="107532"/>
            <a:ext cx="7261922" cy="1111885"/>
          </a:xfrm>
        </p:spPr>
        <p:txBody>
          <a:bodyPr/>
          <a:lstStyle/>
          <a:p>
            <a:r>
              <a:rPr lang="en-US" dirty="0">
                <a:solidFill>
                  <a:srgbClr val="FAC800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57200" y="1307905"/>
            <a:ext cx="7261922" cy="5754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4589346" y="2056781"/>
            <a:ext cx="3866995" cy="2186878"/>
          </a:xfrm>
        </p:spPr>
        <p:txBody>
          <a:bodyPr>
            <a:normAutofit/>
          </a:bodyPr>
          <a:lstStyle>
            <a:lvl1pPr marL="285750" indent="-285750">
              <a:buClr>
                <a:srgbClr val="FAC800"/>
              </a:buClr>
              <a:buFont typeface="Lucida Grande"/>
              <a:buChar char="—"/>
              <a:defRPr sz="1200">
                <a:solidFill>
                  <a:srgbClr val="000000"/>
                </a:solidFill>
              </a:defRPr>
            </a:lvl1pPr>
            <a:lvl2pPr marL="457200" indent="0">
              <a:buNone/>
              <a:defRPr sz="1200">
                <a:solidFill>
                  <a:srgbClr val="000000"/>
                </a:solidFill>
              </a:defRPr>
            </a:lvl2pPr>
            <a:lvl3pPr marL="914400" indent="0">
              <a:buNone/>
              <a:defRPr>
                <a:solidFill>
                  <a:srgbClr val="000000"/>
                </a:solidFill>
              </a:defRPr>
            </a:lvl3pPr>
            <a:lvl4pPr marL="1371600" indent="0">
              <a:buNone/>
              <a:defRPr>
                <a:solidFill>
                  <a:srgbClr val="000000"/>
                </a:solidFill>
              </a:defRPr>
            </a:lvl4pPr>
            <a:lvl5pPr marL="1828800" indent="0">
              <a:buNone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9817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6202556" cy="1111885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r>
              <a:rPr lang="en-US" dirty="0">
                <a:solidFill>
                  <a:srgbClr val="C864C8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8" name="Rectangle 21"/>
          <p:cNvSpPr/>
          <p:nvPr userDrawn="1"/>
        </p:nvSpPr>
        <p:spPr>
          <a:xfrm rot="5400000">
            <a:off x="8023763" y="4480464"/>
            <a:ext cx="454178" cy="871895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rgbClr val="C864C8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26765" y="1727936"/>
            <a:ext cx="1177925" cy="117792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26765" y="2954881"/>
            <a:ext cx="2336180" cy="37844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00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726765" y="3333326"/>
            <a:ext cx="2332038" cy="60677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3347864" y="1727936"/>
            <a:ext cx="1177925" cy="117792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0"/>
          <p:cNvSpPr>
            <a:spLocks noGrp="1"/>
          </p:cNvSpPr>
          <p:nvPr>
            <p:ph type="body" sz="quarter" idx="17"/>
          </p:nvPr>
        </p:nvSpPr>
        <p:spPr>
          <a:xfrm>
            <a:off x="3347864" y="2954881"/>
            <a:ext cx="2336180" cy="37844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00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3347864" y="3333326"/>
            <a:ext cx="2332038" cy="60677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5940152" y="1727936"/>
            <a:ext cx="1177925" cy="117792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940152" y="2954881"/>
            <a:ext cx="2336180" cy="37844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00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21"/>
          </p:nvPr>
        </p:nvSpPr>
        <p:spPr>
          <a:xfrm>
            <a:off x="5940152" y="3333326"/>
            <a:ext cx="2332038" cy="60677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105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AFF"/>
              </a:solidFill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26765" y="696139"/>
            <a:ext cx="2073430" cy="20734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26765" y="2954881"/>
            <a:ext cx="2336180" cy="37844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00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726765" y="3333326"/>
            <a:ext cx="2332038" cy="935114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12" y="4329266"/>
            <a:ext cx="1357693" cy="60815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67472" y="1375356"/>
            <a:ext cx="1932723" cy="92303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rgbClr val="AA00AA"/>
                </a:solidFill>
              </a:defRPr>
            </a:lvl2pPr>
            <a:lvl3pPr marL="914400" indent="0">
              <a:buFontTx/>
              <a:buNone/>
              <a:defRPr>
                <a:solidFill>
                  <a:srgbClr val="AA00AA"/>
                </a:solidFill>
              </a:defRPr>
            </a:lvl3pPr>
            <a:lvl4pPr marL="1371600" indent="0">
              <a:buFontTx/>
              <a:buNone/>
              <a:defRPr>
                <a:solidFill>
                  <a:srgbClr val="AA00AA"/>
                </a:solidFill>
              </a:defRPr>
            </a:lvl4pPr>
            <a:lvl5pPr marL="1828800" indent="0">
              <a:buFontTx/>
              <a:buNone/>
              <a:defRPr>
                <a:solidFill>
                  <a:srgbClr val="AA00AA"/>
                </a:solidFill>
              </a:defRPr>
            </a:lvl5pPr>
          </a:lstStyle>
          <a:p>
            <a:pPr lvl="0"/>
            <a:r>
              <a:rPr lang="en-US" dirty="0"/>
              <a:t>—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  <p:sp>
        <p:nvSpPr>
          <p:cNvPr id="43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3491880" y="696139"/>
            <a:ext cx="2073430" cy="20734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20"/>
          <p:cNvSpPr>
            <a:spLocks noGrp="1"/>
          </p:cNvSpPr>
          <p:nvPr>
            <p:ph type="body" sz="quarter" idx="24"/>
          </p:nvPr>
        </p:nvSpPr>
        <p:spPr>
          <a:xfrm>
            <a:off x="3491880" y="2954881"/>
            <a:ext cx="2336180" cy="37844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00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3491880" y="3333326"/>
            <a:ext cx="2332038" cy="935114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632587" y="1375356"/>
            <a:ext cx="1932723" cy="92303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rgbClr val="AA00AA"/>
                </a:solidFill>
              </a:defRPr>
            </a:lvl2pPr>
            <a:lvl3pPr marL="914400" indent="0">
              <a:buFontTx/>
              <a:buNone/>
              <a:defRPr>
                <a:solidFill>
                  <a:srgbClr val="AA00AA"/>
                </a:solidFill>
              </a:defRPr>
            </a:lvl3pPr>
            <a:lvl4pPr marL="1371600" indent="0">
              <a:buFontTx/>
              <a:buNone/>
              <a:defRPr>
                <a:solidFill>
                  <a:srgbClr val="AA00AA"/>
                </a:solidFill>
              </a:defRPr>
            </a:lvl4pPr>
            <a:lvl5pPr marL="1828800" indent="0">
              <a:buFontTx/>
              <a:buNone/>
              <a:defRPr>
                <a:solidFill>
                  <a:srgbClr val="AA00AA"/>
                </a:solidFill>
              </a:defRPr>
            </a:lvl5pPr>
          </a:lstStyle>
          <a:p>
            <a:pPr lvl="0"/>
            <a:r>
              <a:rPr lang="en-US" dirty="0"/>
              <a:t>—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  <p:sp>
        <p:nvSpPr>
          <p:cNvPr id="47" name="Picture Placeholder 10"/>
          <p:cNvSpPr>
            <a:spLocks noGrp="1"/>
          </p:cNvSpPr>
          <p:nvPr>
            <p:ph type="pic" sz="quarter" idx="27"/>
          </p:nvPr>
        </p:nvSpPr>
        <p:spPr>
          <a:xfrm>
            <a:off x="6300192" y="696139"/>
            <a:ext cx="2073430" cy="20734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20"/>
          <p:cNvSpPr>
            <a:spLocks noGrp="1"/>
          </p:cNvSpPr>
          <p:nvPr>
            <p:ph type="body" sz="quarter" idx="28"/>
          </p:nvPr>
        </p:nvSpPr>
        <p:spPr>
          <a:xfrm>
            <a:off x="6300192" y="2954881"/>
            <a:ext cx="2336180" cy="37844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00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6300192" y="3333326"/>
            <a:ext cx="2332038" cy="935113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440899" y="1375356"/>
            <a:ext cx="1932723" cy="92303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rgbClr val="AA00AA"/>
                </a:solidFill>
              </a:defRPr>
            </a:lvl2pPr>
            <a:lvl3pPr marL="914400" indent="0">
              <a:buFontTx/>
              <a:buNone/>
              <a:defRPr>
                <a:solidFill>
                  <a:srgbClr val="AA00AA"/>
                </a:solidFill>
              </a:defRPr>
            </a:lvl3pPr>
            <a:lvl4pPr marL="1371600" indent="0">
              <a:buFontTx/>
              <a:buNone/>
              <a:defRPr>
                <a:solidFill>
                  <a:srgbClr val="AA00AA"/>
                </a:solidFill>
              </a:defRPr>
            </a:lvl4pPr>
            <a:lvl5pPr marL="1828800" indent="0">
              <a:buFontTx/>
              <a:buNone/>
              <a:defRPr>
                <a:solidFill>
                  <a:srgbClr val="AA00AA"/>
                </a:solidFill>
              </a:defRPr>
            </a:lvl5pPr>
          </a:lstStyle>
          <a:p>
            <a:pPr lvl="0"/>
            <a:r>
              <a:rPr lang="en-US" dirty="0"/>
              <a:t>—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4432760" y="4911571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600" smtClean="0">
                <a:solidFill>
                  <a:srgbClr val="000000"/>
                </a:solidFill>
                <a:latin typeface="Arial"/>
                <a:cs typeface="Arial"/>
              </a:rPr>
              <a:pPr/>
              <a:t>‹#›</a:t>
            </a:fld>
            <a:endParaRPr lang="en-US" sz="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652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FEDCA-2387-6746-8181-43BE1F0BF3A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Google Shape;18;p3">
            <a:extLst>
              <a:ext uri="{FF2B5EF4-FFF2-40B4-BE49-F238E27FC236}">
                <a16:creationId xmlns:a16="http://schemas.microsoft.com/office/drawing/2014/main" id="{09211ECB-EBFA-4943-8BC7-5E1625C3D320}"/>
              </a:ext>
            </a:extLst>
          </p:cNvPr>
          <p:cNvSpPr/>
          <p:nvPr userDrawn="1"/>
        </p:nvSpPr>
        <p:spPr>
          <a:xfrm>
            <a:off x="0" y="-1"/>
            <a:ext cx="9144000" cy="902525"/>
          </a:xfrm>
          <a:prstGeom prst="rect">
            <a:avLst/>
          </a:prstGeom>
          <a:solidFill>
            <a:srgbClr val="0000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9;p3" title="Slide title">
            <a:extLst>
              <a:ext uri="{FF2B5EF4-FFF2-40B4-BE49-F238E27FC236}">
                <a16:creationId xmlns:a16="http://schemas.microsoft.com/office/drawing/2014/main" id="{A51CE765-C987-D34B-9216-7B22D4CE21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8259288" cy="902525"/>
          </a:xfrm>
          <a:prstGeom prst="rect">
            <a:avLst/>
          </a:prstGeom>
          <a:solidFill>
            <a:srgbClr val="000054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36576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CDD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DBDCD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6" name="Google Shape;21;p3" descr="C:\Users\v12123\Desktop\AccessibleDocuments\Elements\RMITVN-ACCESS-NewGuideline_PresentationSlides_2_elements-01.png">
            <a:extLst>
              <a:ext uri="{FF2B5EF4-FFF2-40B4-BE49-F238E27FC236}">
                <a16:creationId xmlns:a16="http://schemas.microsoft.com/office/drawing/2014/main" id="{75609953-EAA8-3549-8DD5-554688E92BE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458637" y="-5806"/>
            <a:ext cx="691169" cy="691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248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AF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45440"/>
            <a:ext cx="7627938" cy="386812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4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/>
              <a:buNone/>
              <a:defRPr/>
            </a:lvl5pPr>
          </a:lstStyle>
          <a:p>
            <a:pPr lvl="0"/>
            <a:r>
              <a:rPr lang="en-US" dirty="0">
                <a:solidFill>
                  <a:srgbClr val="FF8199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12" y="4329266"/>
            <a:ext cx="1357693" cy="60815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432760" y="4911571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600" smtClean="0">
                <a:solidFill>
                  <a:srgbClr val="000000"/>
                </a:solidFill>
                <a:latin typeface="Arial"/>
                <a:cs typeface="Arial"/>
              </a:rPr>
              <a:pPr/>
              <a:t>‹#›</a:t>
            </a:fld>
            <a:endParaRPr lang="en-US" sz="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21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Mast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Slide title"/>
          <p:cNvSpPr>
            <a:spLocks noGrp="1"/>
          </p:cNvSpPr>
          <p:nvPr>
            <p:ph type="ctrTitle" hasCustomPrompt="1"/>
          </p:nvPr>
        </p:nvSpPr>
        <p:spPr>
          <a:xfrm>
            <a:off x="1167140" y="796925"/>
            <a:ext cx="6737684" cy="1421162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4000" b="1">
                <a:solidFill>
                  <a:srgbClr val="DBDCDD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 title="slide subtitle"/>
          <p:cNvSpPr>
            <a:spLocks noGrp="1"/>
          </p:cNvSpPr>
          <p:nvPr>
            <p:ph type="subTitle" idx="1" hasCustomPrompt="1"/>
          </p:nvPr>
        </p:nvSpPr>
        <p:spPr>
          <a:xfrm>
            <a:off x="1167141" y="2220461"/>
            <a:ext cx="6740990" cy="1012755"/>
          </a:xfrm>
        </p:spPr>
        <p:txBody>
          <a:bodyPr wrap="square" lIns="91440" tIns="182880" rIns="9144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2800" baseline="0">
                <a:solidFill>
                  <a:srgbClr val="DBDCD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slide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099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Alternativ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4281" y="796925"/>
            <a:ext cx="6674319" cy="1420019"/>
          </a:xfrm>
        </p:spPr>
        <p:txBody>
          <a:bodyPr anchor="b">
            <a:normAutofit/>
          </a:bodyPr>
          <a:lstStyle>
            <a:lvl1pPr algn="l">
              <a:lnSpc>
                <a:spcPct val="150000"/>
              </a:lnSpc>
              <a:defRPr sz="3600" b="1">
                <a:solidFill>
                  <a:srgbClr val="00005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74281" y="2220382"/>
            <a:ext cx="6676750" cy="1009846"/>
          </a:xfrm>
        </p:spPr>
        <p:txBody>
          <a:bodyPr wrap="square">
            <a:spAutoFit/>
          </a:bodyPr>
          <a:lstStyle>
            <a:lvl1pPr marL="0" indent="0" algn="l">
              <a:lnSpc>
                <a:spcPct val="150000"/>
              </a:lnSpc>
              <a:buNone/>
              <a:defRPr sz="2800">
                <a:solidFill>
                  <a:srgbClr val="0000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slide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134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able of content"/>
          <p:cNvSpPr>
            <a:spLocks noGrp="1"/>
          </p:cNvSpPr>
          <p:nvPr>
            <p:ph type="ctrTitle" hasCustomPrompt="1"/>
          </p:nvPr>
        </p:nvSpPr>
        <p:spPr>
          <a:xfrm>
            <a:off x="550397" y="481915"/>
            <a:ext cx="5850535" cy="685800"/>
          </a:xfrm>
          <a:ln w="1905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228600" algn="l">
              <a:defRPr sz="2400" b="1" baseline="0">
                <a:solidFill>
                  <a:srgbClr val="DBDCDD"/>
                </a:solidFill>
              </a:defRPr>
            </a:lvl1pPr>
          </a:lstStyle>
          <a:p>
            <a:r>
              <a:rPr lang="en-US" dirty="0"/>
              <a:t>Click to edit Table of Contents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0397" y="1167454"/>
            <a:ext cx="5850403" cy="3513406"/>
          </a:xfrm>
          <a:noFill/>
          <a:ln w="19050" cmpd="sng">
            <a:solidFill>
              <a:schemeClr val="bg1"/>
            </a:solidFill>
          </a:ln>
        </p:spPr>
        <p:txBody>
          <a:bodyPr lIns="180000" tIns="180000" rIns="180000" bIns="180000"/>
          <a:lstStyle>
            <a:lvl1pPr>
              <a:lnSpc>
                <a:spcPct val="150000"/>
              </a:lnSpc>
              <a:defRPr sz="2400">
                <a:solidFill>
                  <a:srgbClr val="DBDCDD"/>
                </a:solidFill>
              </a:defRPr>
            </a:lvl1pPr>
            <a:lvl2pPr marL="742950" indent="-285750">
              <a:lnSpc>
                <a:spcPct val="150000"/>
              </a:lnSpc>
              <a:buFont typeface="Courier New"/>
              <a:buChar char="o"/>
              <a:defRPr sz="2200">
                <a:solidFill>
                  <a:srgbClr val="DBDCDD"/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rgbClr val="DBDCDD"/>
                </a:solidFill>
              </a:defRPr>
            </a:lvl3pPr>
            <a:lvl4pPr marL="1600200" indent="-228600">
              <a:buFont typeface="Courier New"/>
              <a:buChar char="o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579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_alternativ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able of content"/>
          <p:cNvSpPr>
            <a:spLocks noGrp="1"/>
          </p:cNvSpPr>
          <p:nvPr>
            <p:ph type="ctrTitle" hasCustomPrompt="1"/>
          </p:nvPr>
        </p:nvSpPr>
        <p:spPr>
          <a:xfrm>
            <a:off x="550397" y="481915"/>
            <a:ext cx="5850535" cy="698156"/>
          </a:xfrm>
          <a:ln w="19050">
            <a:solidFill>
              <a:srgbClr val="000054"/>
            </a:solidFill>
          </a:ln>
        </p:spPr>
        <p:txBody>
          <a:bodyPr>
            <a:noAutofit/>
          </a:bodyPr>
          <a:lstStyle>
            <a:lvl1pPr marL="228600" indent="0" algn="l">
              <a:tabLst/>
              <a:defRPr sz="2200" b="1" baseline="0">
                <a:solidFill>
                  <a:srgbClr val="000054"/>
                </a:solidFill>
              </a:defRPr>
            </a:lvl1pPr>
          </a:lstStyle>
          <a:p>
            <a:r>
              <a:rPr lang="en-US" dirty="0"/>
              <a:t>Click to edit Table of Contents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0397" y="1180332"/>
            <a:ext cx="5850403" cy="3513406"/>
          </a:xfrm>
          <a:noFill/>
          <a:ln w="19050" cmpd="sng">
            <a:solidFill>
              <a:srgbClr val="000054"/>
            </a:solidFill>
          </a:ln>
        </p:spPr>
        <p:txBody>
          <a:bodyPr lIns="180000" tIns="180000" rIns="180000" bIns="180000"/>
          <a:lstStyle>
            <a:lvl1pPr>
              <a:lnSpc>
                <a:spcPct val="150000"/>
              </a:lnSpc>
              <a:spcBef>
                <a:spcPts val="1000"/>
              </a:spcBef>
              <a:defRPr sz="2400">
                <a:solidFill>
                  <a:srgbClr val="000054"/>
                </a:solidFill>
              </a:defRPr>
            </a:lvl1pPr>
            <a:lvl2pPr marL="742950" indent="-285750">
              <a:lnSpc>
                <a:spcPct val="150000"/>
              </a:lnSpc>
              <a:spcBef>
                <a:spcPts val="1000"/>
              </a:spcBef>
              <a:buFont typeface="Courier New"/>
              <a:buChar char="o"/>
              <a:defRPr sz="2200">
                <a:solidFill>
                  <a:srgbClr val="000054"/>
                </a:solidFill>
              </a:defRPr>
            </a:lvl2pPr>
            <a:lvl3pPr>
              <a:lnSpc>
                <a:spcPct val="150000"/>
              </a:lnSpc>
              <a:spcBef>
                <a:spcPts val="1000"/>
              </a:spcBef>
              <a:defRPr sz="2000">
                <a:solidFill>
                  <a:srgbClr val="000054"/>
                </a:solidFill>
              </a:defRPr>
            </a:lvl3pPr>
            <a:lvl4pPr marL="1600200" indent="-228600">
              <a:buFont typeface="Courier New"/>
              <a:buChar char="o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088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Section title"/>
          <p:cNvSpPr>
            <a:spLocks noGrp="1"/>
          </p:cNvSpPr>
          <p:nvPr>
            <p:ph type="title" hasCustomPrompt="1"/>
          </p:nvPr>
        </p:nvSpPr>
        <p:spPr>
          <a:xfrm>
            <a:off x="866275" y="1339734"/>
            <a:ext cx="6391175" cy="1249461"/>
          </a:xfrm>
          <a:noFill/>
          <a:ln w="19050">
            <a:solidFill>
              <a:schemeClr val="bg1"/>
            </a:solidFill>
          </a:ln>
        </p:spPr>
        <p:txBody>
          <a:bodyPr lIns="180000" anchor="ctr">
            <a:normAutofit/>
          </a:bodyPr>
          <a:lstStyle>
            <a:lvl1pPr marL="115888" indent="0" algn="l">
              <a:lnSpc>
                <a:spcPct val="150000"/>
              </a:lnSpc>
              <a:spcBef>
                <a:spcPts val="0"/>
              </a:spcBef>
              <a:defRPr sz="3800" b="1" i="0" cap="none">
                <a:solidFill>
                  <a:srgbClr val="DBDCD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3" name="Text Placeholder 2" title="Section subtitle"/>
          <p:cNvSpPr>
            <a:spLocks noGrp="1"/>
          </p:cNvSpPr>
          <p:nvPr>
            <p:ph type="body" idx="1"/>
          </p:nvPr>
        </p:nvSpPr>
        <p:spPr>
          <a:xfrm>
            <a:off x="866273" y="2589200"/>
            <a:ext cx="6391175" cy="917513"/>
          </a:xfrm>
          <a:noFill/>
          <a:ln w="19050">
            <a:solidFill>
              <a:schemeClr val="bg1"/>
            </a:solidFill>
          </a:ln>
        </p:spPr>
        <p:txBody>
          <a:bodyPr anchor="t">
            <a:spAutoFit/>
          </a:bodyPr>
          <a:lstStyle>
            <a:lvl1pPr marL="111125" indent="0">
              <a:lnSpc>
                <a:spcPct val="150000"/>
              </a:lnSpc>
              <a:buNone/>
              <a:defRPr sz="2400">
                <a:solidFill>
                  <a:srgbClr val="DBDCDD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235E72-6E14-4AD8-BB2A-6EB72F4C8715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F18400-EDF3-4585-A430-243F78F214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31" y="4329266"/>
            <a:ext cx="1326397" cy="594137"/>
          </a:xfrm>
          <a:prstGeom prst="rect">
            <a:avLst/>
          </a:prstGeom>
        </p:spPr>
      </p:pic>
      <p:sp>
        <p:nvSpPr>
          <p:cNvPr id="8" name="Rectangle 21">
            <a:extLst>
              <a:ext uri="{FF2B5EF4-FFF2-40B4-BE49-F238E27FC236}">
                <a16:creationId xmlns:a16="http://schemas.microsoft.com/office/drawing/2014/main" id="{48923655-6400-46A7-9D0C-A063C86B28AF}"/>
              </a:ext>
            </a:extLst>
          </p:cNvPr>
          <p:cNvSpPr/>
          <p:nvPr userDrawn="1"/>
        </p:nvSpPr>
        <p:spPr>
          <a:xfrm rot="16200000" flipH="1">
            <a:off x="7069086" y="3262757"/>
            <a:ext cx="1288305" cy="2473188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AF5823DA-0ACD-472A-859C-862420ADCDD4}"/>
              </a:ext>
            </a:extLst>
          </p:cNvPr>
          <p:cNvSpPr/>
          <p:nvPr userDrawn="1"/>
        </p:nvSpPr>
        <p:spPr>
          <a:xfrm rot="16200000" flipH="1">
            <a:off x="7101252" y="-624605"/>
            <a:ext cx="1231191" cy="2480408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7AE1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6D5BA-B7DF-4CFD-B3BE-DE2B3A28A1F5}"/>
              </a:ext>
            </a:extLst>
          </p:cNvPr>
          <p:cNvSpPr txBox="1"/>
          <p:nvPr userDrawn="1"/>
        </p:nvSpPr>
        <p:spPr>
          <a:xfrm>
            <a:off x="-421268" y="2787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D7DD53-3DF7-4ED4-BDF6-16965C335FC6}"/>
              </a:ext>
            </a:extLst>
          </p:cNvPr>
          <p:cNvSpPr/>
          <p:nvPr userDrawn="1"/>
        </p:nvSpPr>
        <p:spPr>
          <a:xfrm>
            <a:off x="4432760" y="4911571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600" smtClean="0">
                <a:solidFill>
                  <a:srgbClr val="FFFFFF"/>
                </a:solidFill>
                <a:latin typeface="Arial"/>
                <a:cs typeface="Arial"/>
              </a:rPr>
              <a:pPr/>
              <a:t>‹#›</a:t>
            </a:fld>
            <a:endParaRPr lang="en-US" sz="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054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_alternativ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Section title"/>
          <p:cNvSpPr>
            <a:spLocks noGrp="1"/>
          </p:cNvSpPr>
          <p:nvPr>
            <p:ph type="title" hasCustomPrompt="1"/>
          </p:nvPr>
        </p:nvSpPr>
        <p:spPr>
          <a:xfrm>
            <a:off x="866275" y="1339734"/>
            <a:ext cx="6391175" cy="1249461"/>
          </a:xfrm>
          <a:noFill/>
          <a:ln w="19050">
            <a:solidFill>
              <a:srgbClr val="000054"/>
            </a:solidFill>
          </a:ln>
        </p:spPr>
        <p:txBody>
          <a:bodyPr lIns="180000" anchor="ctr">
            <a:normAutofit/>
          </a:bodyPr>
          <a:lstStyle>
            <a:lvl1pPr marL="115888" indent="0" algn="l">
              <a:lnSpc>
                <a:spcPct val="150000"/>
              </a:lnSpc>
              <a:spcBef>
                <a:spcPts val="0"/>
              </a:spcBef>
              <a:defRPr sz="3800" b="1" i="0" cap="none" baseline="0">
                <a:solidFill>
                  <a:srgbClr val="00005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3" name="Text Placeholder 2" title="Section subtitle"/>
          <p:cNvSpPr>
            <a:spLocks noGrp="1"/>
          </p:cNvSpPr>
          <p:nvPr>
            <p:ph type="body" idx="1"/>
          </p:nvPr>
        </p:nvSpPr>
        <p:spPr>
          <a:xfrm>
            <a:off x="866273" y="2589200"/>
            <a:ext cx="6391175" cy="917513"/>
          </a:xfrm>
          <a:noFill/>
          <a:ln w="19050">
            <a:solidFill>
              <a:srgbClr val="000054"/>
            </a:solidFill>
          </a:ln>
        </p:spPr>
        <p:txBody>
          <a:bodyPr anchor="t">
            <a:spAutoFit/>
          </a:bodyPr>
          <a:lstStyle>
            <a:lvl1pPr marL="111125" indent="0">
              <a:lnSpc>
                <a:spcPct val="150000"/>
              </a:lnSpc>
              <a:buNone/>
              <a:defRPr sz="2400">
                <a:solidFill>
                  <a:srgbClr val="00005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54"/>
                </a:solidFill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032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0005" y="285008"/>
            <a:ext cx="8752114" cy="4083105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4244547"/>
            <a:ext cx="9144405" cy="898954"/>
          </a:xfrm>
          <a:prstGeom prst="rect">
            <a:avLst/>
          </a:prstGeom>
          <a:solidFill>
            <a:srgbClr val="00005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3" descr="C:\Users\v12123\Desktop\AccessibleDocuments\Elements\RMITVN-ACCESS-NewGuideline_PresentationSlides_2_elements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452831" y="4451927"/>
            <a:ext cx="691169" cy="69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Placeholder 1" title="Photo title"/>
          <p:cNvSpPr>
            <a:spLocks noGrp="1"/>
          </p:cNvSpPr>
          <p:nvPr>
            <p:ph type="title" hasCustomPrompt="1"/>
          </p:nvPr>
        </p:nvSpPr>
        <p:spPr>
          <a:xfrm>
            <a:off x="321275" y="4302350"/>
            <a:ext cx="8477139" cy="374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aseline="0">
                <a:solidFill>
                  <a:srgbClr val="DBDCDD"/>
                </a:solidFill>
              </a:defRPr>
            </a:lvl1pPr>
          </a:lstStyle>
          <a:p>
            <a:r>
              <a:rPr lang="en-US" dirty="0"/>
              <a:t>Click to edit image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20676" y="4694238"/>
            <a:ext cx="8477740" cy="263525"/>
          </a:xfrm>
        </p:spPr>
        <p:txBody>
          <a:bodyPr lIns="91440" tIns="0" rIns="91440" bIns="0"/>
          <a:lstStyle>
            <a:lvl1pPr marL="0" indent="0">
              <a:lnSpc>
                <a:spcPct val="100000"/>
              </a:lnSpc>
              <a:buNone/>
              <a:defRPr sz="1600" baseline="0">
                <a:solidFill>
                  <a:srgbClr val="DBDCDD"/>
                </a:solidFill>
              </a:defRPr>
            </a:lvl1pPr>
          </a:lstStyle>
          <a:p>
            <a:pPr lvl="0"/>
            <a:r>
              <a:rPr lang="en-US" dirty="0"/>
              <a:t>Reference link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179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1157" y="1200151"/>
            <a:ext cx="8229600" cy="3394472"/>
          </a:xfrm>
          <a:prstGeom prst="rect">
            <a:avLst/>
          </a:prstGeom>
        </p:spPr>
        <p:txBody>
          <a:bodyPr vert="horz" wrap="square" lIns="180000" tIns="180000" rIns="180000" bIns="180000" rtlCol="0">
            <a:no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616161"/>
                </a:solidFill>
                <a:latin typeface="Arial"/>
                <a:cs typeface="Arial"/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22"/>
    </p:custDataLst>
    <p:extLst>
      <p:ext uri="{BB962C8B-B14F-4D97-AF65-F5344CB8AC3E}">
        <p14:creationId xmlns:p14="http://schemas.microsoft.com/office/powerpoint/2010/main" val="64048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1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690" r:id="rId16"/>
    <p:sldLayoutId id="2147483650" r:id="rId17"/>
    <p:sldLayoutId id="2147483652" r:id="rId18"/>
    <p:sldLayoutId id="2147483672" r:id="rId19"/>
    <p:sldLayoutId id="2147483654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000054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50000"/>
        </a:lnSpc>
        <a:spcBef>
          <a:spcPts val="1800"/>
        </a:spcBef>
        <a:buClr>
          <a:srgbClr val="A60C0C"/>
        </a:buClr>
        <a:buFont typeface="Arial"/>
        <a:buChar char="•"/>
        <a:defRPr sz="2400" kern="1200">
          <a:solidFill>
            <a:srgbClr val="000054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lnSpc>
          <a:spcPct val="150000"/>
        </a:lnSpc>
        <a:spcBef>
          <a:spcPts val="1800"/>
        </a:spcBef>
        <a:buClr>
          <a:srgbClr val="A60C0C"/>
        </a:buClr>
        <a:buFont typeface="Courier New"/>
        <a:buChar char="o"/>
        <a:defRPr sz="2200" kern="1200">
          <a:solidFill>
            <a:srgbClr val="000054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lnSpc>
          <a:spcPct val="150000"/>
        </a:lnSpc>
        <a:spcBef>
          <a:spcPts val="1800"/>
        </a:spcBef>
        <a:buClr>
          <a:srgbClr val="A60C0C"/>
        </a:buClr>
        <a:buFont typeface="Arial"/>
        <a:buChar char="•"/>
        <a:defRPr sz="2000" kern="1200">
          <a:solidFill>
            <a:srgbClr val="000054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lnSpc>
          <a:spcPct val="150000"/>
        </a:lnSpc>
        <a:spcBef>
          <a:spcPct val="20000"/>
        </a:spcBef>
        <a:buClr>
          <a:srgbClr val="A60C0C"/>
        </a:buClr>
        <a:buFont typeface="Courier New"/>
        <a:buChar char="o"/>
        <a:defRPr sz="2200" kern="1200">
          <a:solidFill>
            <a:srgbClr val="333333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lnSpc>
          <a:spcPct val="150000"/>
        </a:lnSpc>
        <a:spcBef>
          <a:spcPct val="20000"/>
        </a:spcBef>
        <a:buClr>
          <a:srgbClr val="A60C0C"/>
        </a:buClr>
        <a:buFont typeface="Arial"/>
        <a:buChar char="»"/>
        <a:defRPr sz="2200" kern="1200">
          <a:solidFill>
            <a:srgbClr val="333333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7140" y="1727425"/>
            <a:ext cx="6737684" cy="1421162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Queues </a:t>
            </a:r>
            <a:r>
              <a:rPr lang="en-US"/>
              <a:t>and Stacks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69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F37765-09C7-4CF4-B632-D1E8E656B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200" dirty="0" err="1">
                <a:latin typeface="Consolas" panose="020B0609020204030204" pitchFamily="49" charset="0"/>
              </a:rPr>
              <a:t>boolean</a:t>
            </a:r>
            <a:r>
              <a:rPr lang="en-AU" sz="2200" dirty="0">
                <a:latin typeface="Consolas" panose="020B0609020204030204" pitchFamily="49" charset="0"/>
              </a:rPr>
              <a:t> enqueue(T data) {		</a:t>
            </a:r>
            <a:r>
              <a:rPr lang="en-AU" sz="2200" dirty="0">
                <a:solidFill>
                  <a:schemeClr val="accent4"/>
                </a:solidFill>
                <a:latin typeface="Consolas" panose="020B0609020204030204" pitchFamily="49" charset="0"/>
              </a:rPr>
              <a:t>// T: generic data type</a:t>
            </a:r>
            <a:br>
              <a:rPr lang="en-AU" sz="2200" dirty="0">
                <a:latin typeface="Consolas" panose="020B0609020204030204" pitchFamily="49" charset="0"/>
              </a:rPr>
            </a:br>
            <a:r>
              <a:rPr lang="en-AU" sz="2200" dirty="0">
                <a:latin typeface="Consolas" panose="020B0609020204030204" pitchFamily="49" charset="0"/>
              </a:rPr>
              <a:t>	Node u = new Node();</a:t>
            </a:r>
            <a:br>
              <a:rPr lang="en-AU" sz="2200" dirty="0">
                <a:latin typeface="Consolas" panose="020B0609020204030204" pitchFamily="49" charset="0"/>
              </a:rPr>
            </a:br>
            <a:r>
              <a:rPr lang="en-AU" sz="2200" dirty="0">
                <a:latin typeface="Consolas" panose="020B0609020204030204" pitchFamily="49" charset="0"/>
              </a:rPr>
              <a:t>	</a:t>
            </a:r>
            <a:r>
              <a:rPr lang="en-AU" sz="2200" dirty="0" err="1">
                <a:latin typeface="Consolas" panose="020B0609020204030204" pitchFamily="49" charset="0"/>
              </a:rPr>
              <a:t>u.data</a:t>
            </a:r>
            <a:r>
              <a:rPr lang="en-AU" sz="2200" dirty="0">
                <a:latin typeface="Consolas" panose="020B0609020204030204" pitchFamily="49" charset="0"/>
              </a:rPr>
              <a:t> = data;</a:t>
            </a:r>
            <a:br>
              <a:rPr lang="en-AU" sz="2200" dirty="0">
                <a:latin typeface="Consolas" panose="020B0609020204030204" pitchFamily="49" charset="0"/>
              </a:rPr>
            </a:br>
            <a:r>
              <a:rPr lang="en-AU" sz="2200" dirty="0"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200" dirty="0">
                <a:latin typeface="Consolas" panose="020B0609020204030204" pitchFamily="49" charset="0"/>
              </a:rPr>
              <a:t>	if (n == 0) head = u;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200" dirty="0">
                <a:latin typeface="Consolas" panose="020B0609020204030204" pitchFamily="49" charset="0"/>
              </a:rPr>
              <a:t>	else </a:t>
            </a:r>
            <a:r>
              <a:rPr lang="en-AU" sz="2200" dirty="0" err="1">
                <a:latin typeface="Consolas" panose="020B0609020204030204" pitchFamily="49" charset="0"/>
              </a:rPr>
              <a:t>tail.next</a:t>
            </a:r>
            <a:r>
              <a:rPr lang="en-AU" sz="2200" dirty="0">
                <a:latin typeface="Consolas" panose="020B0609020204030204" pitchFamily="49" charset="0"/>
              </a:rPr>
              <a:t> = u; </a:t>
            </a:r>
            <a:br>
              <a:rPr lang="en-AU" sz="2200" dirty="0">
                <a:latin typeface="Consolas" panose="020B0609020204030204" pitchFamily="49" charset="0"/>
              </a:rPr>
            </a:br>
            <a:r>
              <a:rPr lang="en-AU" sz="2200" dirty="0"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200" dirty="0">
                <a:latin typeface="Consolas" panose="020B0609020204030204" pitchFamily="49" charset="0"/>
              </a:rPr>
              <a:t>	tail = u;</a:t>
            </a:r>
            <a:br>
              <a:rPr lang="en-AU" sz="2200" dirty="0">
                <a:latin typeface="Consolas" panose="020B0609020204030204" pitchFamily="49" charset="0"/>
              </a:rPr>
            </a:br>
            <a:r>
              <a:rPr lang="en-AU" sz="2200" dirty="0">
                <a:latin typeface="Consolas" panose="020B0609020204030204" pitchFamily="49" charset="0"/>
              </a:rPr>
              <a:t>	n++;</a:t>
            </a:r>
            <a:br>
              <a:rPr lang="en-AU" sz="2200" dirty="0">
                <a:latin typeface="Consolas" panose="020B0609020204030204" pitchFamily="49" charset="0"/>
              </a:rPr>
            </a:br>
            <a:r>
              <a:rPr lang="en-AU" sz="2200" dirty="0">
                <a:latin typeface="Consolas" panose="020B0609020204030204" pitchFamily="49" charset="0"/>
              </a:rPr>
              <a:t>	return true;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A743AA-8114-4EEC-B6A2-3A3FD157D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Queue – Enqueue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A4BD2-6585-4901-81D0-3D56C7BE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27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F37765-09C7-4CF4-B632-D1E8E656B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T dequeue() {</a:t>
            </a:r>
            <a:br>
              <a:rPr lang="en-US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	if (n == 0) return null;	</a:t>
            </a:r>
            <a:r>
              <a:rPr lang="en-US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// n is size of queue</a:t>
            </a:r>
            <a:br>
              <a:rPr lang="en-US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	T data = </a:t>
            </a:r>
            <a:r>
              <a:rPr lang="en-US" dirty="0" err="1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head.data</a:t>
            </a:r>
            <a:r>
              <a:rPr lang="en-US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	head = </a:t>
            </a:r>
            <a:r>
              <a:rPr lang="en-US" dirty="0" err="1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head.next</a:t>
            </a:r>
            <a:r>
              <a:rPr lang="en-US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	if (--n == 0) tail = null;</a:t>
            </a:r>
            <a:br>
              <a:rPr lang="en-US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	return data;</a:t>
            </a:r>
            <a:br>
              <a:rPr lang="en-US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dirty="0">
                <a:solidFill>
                  <a:schemeClr val="tx2"/>
                </a:solidFill>
                <a:ea typeface="Arial"/>
                <a:sym typeface="Arial"/>
              </a:rPr>
            </a:br>
            <a:endParaRPr lang="en-AU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A743AA-8114-4EEC-B6A2-3A3FD157D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Queue – Dequeue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125B9-265E-40B6-98D4-323E567FC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4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210EA79E-9E66-40AA-8701-BC2E2FA9C44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Priority Queue</a:t>
            </a:r>
          </a:p>
        </p:txBody>
      </p:sp>
      <p:sp>
        <p:nvSpPr>
          <p:cNvPr id="23555" name="Text Placeholder 2"/>
          <p:cNvSpPr>
            <a:spLocks noGrp="1"/>
          </p:cNvSpPr>
          <p:nvPr>
            <p:ph idx="4294967295"/>
          </p:nvPr>
        </p:nvSpPr>
        <p:spPr>
          <a:xfrm>
            <a:off x="0" y="903288"/>
            <a:ext cx="5757863" cy="379412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en-US" sz="1800" dirty="0"/>
              <a:t>Operations</a:t>
            </a:r>
          </a:p>
          <a:p>
            <a:pPr lvl="1">
              <a:spcBef>
                <a:spcPts val="0"/>
              </a:spcBef>
            </a:pPr>
            <a:r>
              <a:rPr lang="en-US" altLang="en-US" sz="1800" dirty="0"/>
              <a:t>Test whether priority queue empty</a:t>
            </a:r>
          </a:p>
          <a:p>
            <a:pPr lvl="1">
              <a:spcBef>
                <a:spcPts val="0"/>
              </a:spcBef>
            </a:pPr>
            <a:r>
              <a:rPr lang="en-US" altLang="en-US" sz="1800" dirty="0"/>
              <a:t>Add new entry to priority queue in sorted position based on priority value</a:t>
            </a:r>
          </a:p>
          <a:p>
            <a:pPr lvl="1">
              <a:spcBef>
                <a:spcPts val="0"/>
              </a:spcBef>
            </a:pPr>
            <a:r>
              <a:rPr lang="en-US" altLang="en-US" sz="1800" dirty="0"/>
              <a:t>Remove from priority queue entry with highest priority</a:t>
            </a:r>
          </a:p>
          <a:p>
            <a:pPr lvl="1">
              <a:spcBef>
                <a:spcPts val="0"/>
              </a:spcBef>
            </a:pPr>
            <a:r>
              <a:rPr lang="en-US" altLang="en-US" sz="1800" dirty="0"/>
              <a:t>Get entry in priority queue with highest priority</a:t>
            </a:r>
          </a:p>
          <a:p>
            <a:pPr>
              <a:spcBef>
                <a:spcPts val="0"/>
              </a:spcBef>
            </a:pPr>
            <a:r>
              <a:rPr lang="en-US" altLang="en-US" sz="1800" dirty="0"/>
              <a:t>Example</a:t>
            </a:r>
          </a:p>
          <a:p>
            <a:pPr lvl="1">
              <a:spcBef>
                <a:spcPts val="0"/>
              </a:spcBef>
            </a:pPr>
            <a:r>
              <a:rPr lang="en-US" altLang="en-US" sz="1800" dirty="0"/>
              <a:t>Hospital emergency room</a:t>
            </a:r>
          </a:p>
          <a:p>
            <a:pPr lvl="1"/>
            <a:endParaRPr lang="en-US" altLang="en-US" sz="1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86" b="10838"/>
          <a:stretch>
            <a:fillRect/>
          </a:stretch>
        </p:blipFill>
        <p:spPr bwMode="auto">
          <a:xfrm>
            <a:off x="5271130" y="1486024"/>
            <a:ext cx="3471817" cy="1955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98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210EA79E-9E66-40AA-8701-BC2E2FA9C44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Model Bank Queue Wait 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B3DE5-101E-4D61-B565-6367A6BE601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03288"/>
            <a:ext cx="6073775" cy="1477962"/>
          </a:xfrm>
        </p:spPr>
        <p:txBody>
          <a:bodyPr/>
          <a:lstStyle/>
          <a:p>
            <a:pPr indent="-285750">
              <a:spcBef>
                <a:spcPts val="0"/>
              </a:spcBef>
            </a:pPr>
            <a:r>
              <a:rPr lang="en-US" altLang="en-US" sz="1800" dirty="0"/>
              <a:t>Determine how long customer waits to get service</a:t>
            </a:r>
          </a:p>
          <a:p>
            <a:pPr indent="-285750">
              <a:spcBef>
                <a:spcPts val="0"/>
              </a:spcBef>
            </a:pPr>
            <a:r>
              <a:rPr lang="en-US" altLang="en-US" sz="1800" dirty="0"/>
              <a:t>Decrease customer wait time with each new teller</a:t>
            </a:r>
          </a:p>
          <a:p>
            <a:pPr indent="-285750">
              <a:spcBef>
                <a:spcPts val="0"/>
              </a:spcBef>
            </a:pPr>
            <a:r>
              <a:rPr lang="en-US" altLang="en-US" sz="1800" dirty="0"/>
              <a:t>Objective to determine how many tellers to have</a:t>
            </a:r>
          </a:p>
          <a:p>
            <a:endParaRPr lang="en-US" dirty="0"/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"/>
          <a:stretch>
            <a:fillRect/>
          </a:stretch>
        </p:blipFill>
        <p:spPr bwMode="auto">
          <a:xfrm>
            <a:off x="195943" y="2622010"/>
            <a:ext cx="3505026" cy="222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074789"/>
              </p:ext>
            </p:extLst>
          </p:nvPr>
        </p:nvGraphicFramePr>
        <p:xfrm>
          <a:off x="6553199" y="998950"/>
          <a:ext cx="2394858" cy="162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7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Arrival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Time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Transaction</a:t>
                      </a:r>
                      <a:r>
                        <a:rPr lang="en-US" sz="1400" baseline="0" dirty="0"/>
                        <a:t> Length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910" y="2575654"/>
            <a:ext cx="3024062" cy="2465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5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210EA79E-9E66-40AA-8701-BC2E2FA9C44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Application: Simulation Results</a:t>
            </a:r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1257300"/>
            <a:ext cx="4943475" cy="281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038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dirty="0"/>
              <a:t>An event-driven simulation considers only times of certain events - In this case, arrivals and departures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dirty="0"/>
              <a:t>Algorithm</a:t>
            </a: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Application: Simulation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210EA79E-9E66-40AA-8701-BC2E2FA9C44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982" y="2048271"/>
            <a:ext cx="5357813" cy="2191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289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210EA79E-9E66-40AA-8701-BC2E2FA9C44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Application: Simulation</a:t>
            </a: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514475"/>
            <a:ext cx="388620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444" y="2762251"/>
            <a:ext cx="4329113" cy="1078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165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210EA79E-9E66-40AA-8701-BC2E2FA9C44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Application: Simulation</a:t>
            </a:r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68" y="1591881"/>
            <a:ext cx="471488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4" y="1207360"/>
            <a:ext cx="5923915" cy="308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31605" y="4477663"/>
            <a:ext cx="44958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350" dirty="0"/>
              <a:t>A trace of the bank simulation algorithm for the data</a:t>
            </a:r>
          </a:p>
        </p:txBody>
      </p:sp>
    </p:spTree>
    <p:extLst>
      <p:ext uri="{BB962C8B-B14F-4D97-AF65-F5344CB8AC3E}">
        <p14:creationId xmlns:p14="http://schemas.microsoft.com/office/powerpoint/2010/main" val="85611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7140" y="1861169"/>
            <a:ext cx="6737684" cy="1421162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 Stacks</a:t>
            </a:r>
          </a:p>
        </p:txBody>
      </p:sp>
    </p:spTree>
    <p:extLst>
      <p:ext uri="{BB962C8B-B14F-4D97-AF65-F5344CB8AC3E}">
        <p14:creationId xmlns:p14="http://schemas.microsoft.com/office/powerpoint/2010/main" val="41420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B44DF-22DD-4AED-9AA7-B9716967F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AU" sz="2800" dirty="0"/>
              <a:t>Stack is a sequence of items that follows the First-In-Last-Out (FILO) rule.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7BFD9-AB4E-41ED-8E63-0B6597C8C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Stack ADT</a:t>
            </a:r>
          </a:p>
        </p:txBody>
      </p:sp>
      <p:pic>
        <p:nvPicPr>
          <p:cNvPr id="4" name="Shape 342" descr="Image result for stack">
            <a:extLst>
              <a:ext uri="{FF2B5EF4-FFF2-40B4-BE49-F238E27FC236}">
                <a16:creationId xmlns:a16="http://schemas.microsoft.com/office/drawing/2014/main" id="{600A7DA6-13E6-45E1-BC07-247E584FD5E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981" t="8805" r="11584" b="9011"/>
          <a:stretch/>
        </p:blipFill>
        <p:spPr>
          <a:xfrm>
            <a:off x="6967336" y="1938321"/>
            <a:ext cx="1881330" cy="269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343">
            <a:extLst>
              <a:ext uri="{FF2B5EF4-FFF2-40B4-BE49-F238E27FC236}">
                <a16:creationId xmlns:a16="http://schemas.microsoft.com/office/drawing/2014/main" id="{E616019E-AA0E-47A9-8EFC-2F6B492BC3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689" y="1937471"/>
            <a:ext cx="3233948" cy="26981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50CCB-D096-4B76-99F9-539DFEB47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14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065A5-7ACB-45C4-8ED6-A9C0FA857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Queues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Stacks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Sample Exercises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GB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6B6B0-C129-4651-99A1-BCECA327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DFBB7-D83C-4BED-8125-3E429E9D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1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B5298D-DE98-4B7F-A7C1-09AB827D1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Discussion - What are the applications of the Stack data structure?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F9D120-649C-4D1A-9D02-4628F50C9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Stack –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BCBDB-43ED-409D-9845-42E277B80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28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8FAE-314C-4B49-88C7-C8009D2E2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VTN-Air Flights</a:t>
            </a:r>
          </a:p>
        </p:txBody>
      </p:sp>
      <p:pic>
        <p:nvPicPr>
          <p:cNvPr id="3" name="Picture 3" descr="Carrano0609.pct                                                000444AEMacintosh HD                   ABA78158:">
            <a:extLst>
              <a:ext uri="{FF2B5EF4-FFF2-40B4-BE49-F238E27FC236}">
                <a16:creationId xmlns:a16="http://schemas.microsoft.com/office/drawing/2014/main" id="{8B433FD5-B04E-42FB-934B-444AAF499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855" y="1179204"/>
            <a:ext cx="2170787" cy="368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arrano0618.pct                                                000444AEMacintosh HD                   ABA78158:">
            <a:extLst>
              <a:ext uri="{FF2B5EF4-FFF2-40B4-BE49-F238E27FC236}">
                <a16:creationId xmlns:a16="http://schemas.microsoft.com/office/drawing/2014/main" id="{799C44E8-C0B0-4D8D-89D1-85EFFD8AF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402" y="1179204"/>
            <a:ext cx="2898887" cy="320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CA6534-F968-42A2-A769-BB608F4A65B7}"/>
              </a:ext>
            </a:extLst>
          </p:cNvPr>
          <p:cNvSpPr/>
          <p:nvPr/>
        </p:nvSpPr>
        <p:spPr>
          <a:xfrm>
            <a:off x="5909856" y="4501562"/>
            <a:ext cx="2170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/>
              <a:t>Adjacency List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1BA64-E0F5-4BF3-BC12-B8769629FCE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B2C0-9C28-49BB-83FA-B7AB9DCF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 of Search Algorithm</a:t>
            </a:r>
          </a:p>
        </p:txBody>
      </p:sp>
      <p:pic>
        <p:nvPicPr>
          <p:cNvPr id="3" name="Picture 3" descr="Carrano0612.pct                                                000444AEMacintosh HD                   ABA78158:">
            <a:extLst>
              <a:ext uri="{FF2B5EF4-FFF2-40B4-BE49-F238E27FC236}">
                <a16:creationId xmlns:a16="http://schemas.microsoft.com/office/drawing/2014/main" id="{9D831C56-4E02-425D-BFA2-C416C37DE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1" y="1289338"/>
            <a:ext cx="6901180" cy="299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arrano0609.pct                                                000444AEMacintosh HD                   ABA78158:">
            <a:extLst>
              <a:ext uri="{FF2B5EF4-FFF2-40B4-BE49-F238E27FC236}">
                <a16:creationId xmlns:a16="http://schemas.microsoft.com/office/drawing/2014/main" id="{22911414-C7D9-4F29-86EC-EB24CE1A2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1177771"/>
            <a:ext cx="1755619" cy="298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F04C34-B41C-47DC-B36C-610D5DD24896}"/>
              </a:ext>
            </a:extLst>
          </p:cNvPr>
          <p:cNvSpPr/>
          <p:nvPr/>
        </p:nvSpPr>
        <p:spPr>
          <a:xfrm>
            <a:off x="474256" y="4436862"/>
            <a:ext cx="8020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/>
              <a:t>Use of Stack to determine if we can fly between two cities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85522F-5591-4E59-8B55-7024AAF360B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2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5FF94B-715F-9A40-84F3-2E0656C52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Special symbols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x | y means x or y 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xy</a:t>
            </a:r>
            <a:r>
              <a:rPr lang="en-US" dirty="0"/>
              <a:t> (and sometimes x • y ) means x followed by y </a:t>
            </a:r>
          </a:p>
          <a:p>
            <a:pPr>
              <a:lnSpc>
                <a:spcPct val="100000"/>
              </a:lnSpc>
            </a:pPr>
            <a:r>
              <a:rPr lang="en-US" dirty="0"/>
              <a:t>&lt; word &gt; means any instance of word, where word is a symbol that must be defined elsewhere in the grammar.</a:t>
            </a:r>
          </a:p>
          <a:p>
            <a:pPr>
              <a:lnSpc>
                <a:spcPct val="100000"/>
              </a:lnSpc>
            </a:pPr>
            <a:r>
              <a:rPr lang="en-US" dirty="0"/>
              <a:t>Python Identifiers = {string s : s is a legal Python identifier}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5EDC99-E0F3-DD45-BCD6-0D0F1496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 of Grammars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0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>
              <a:buSzPct val="25000"/>
            </a:pPr>
            <a:fld id="{70AFD7F2-D2BA-4C7B-BF17-DFCA1FB779EA}" type="slidenum">
              <a:rPr lang="en-US" smtClean="0"/>
              <a:pPr algn="r">
                <a:buSzPct val="25000"/>
              </a:pPr>
              <a:t>23</a:t>
            </a:fld>
            <a:endParaRPr lang="en-US" sz="9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68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4FBC41-91D1-E042-B75D-9CE22A07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syntax diagram for Python identifiers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z="900">
                <a:solidFill>
                  <a:schemeClr val="lt1"/>
                </a:solidFill>
              </a:rPr>
              <a:pPr>
                <a:buSzPct val="25000"/>
              </a:pPr>
              <a:t>24</a:t>
            </a:fld>
            <a:endParaRPr lang="en-US" sz="900">
              <a:solidFill>
                <a:schemeClr val="lt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C1B9B3-4352-D44D-BF32-E7E983F1D7E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71551"/>
            <a:ext cx="8229600" cy="350877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075" y="1416506"/>
            <a:ext cx="3393859" cy="1562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0934" y="1247180"/>
            <a:ext cx="5142815" cy="30211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58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6F00FF-FE2D-8E4E-86F0-0D8CC4B02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to Detect Identifiers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z="900">
                <a:solidFill>
                  <a:schemeClr val="lt1"/>
                </a:solidFill>
              </a:rPr>
              <a:pPr>
                <a:buSzPct val="25000"/>
              </a:pPr>
              <a:t>25</a:t>
            </a:fld>
            <a:endParaRPr lang="en-US" sz="900">
              <a:solidFill>
                <a:schemeClr val="lt1"/>
              </a:solidFill>
            </a:endParaRP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3076" y="1383116"/>
            <a:ext cx="5650706" cy="907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81170" y="2420149"/>
            <a:ext cx="5643562" cy="104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3076" y="3590535"/>
            <a:ext cx="5650706" cy="9858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7E0633-16BF-E841-8E5E-59CC7649F941}"/>
              </a:ext>
            </a:extLst>
          </p:cNvPr>
          <p:cNvSpPr/>
          <p:nvPr/>
        </p:nvSpPr>
        <p:spPr>
          <a:xfrm>
            <a:off x="98946" y="2021913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SzPct val="25000"/>
            </a:pPr>
            <a:r>
              <a:rPr lang="en-US" sz="1800" dirty="0">
                <a:latin typeface="+mn-lt"/>
                <a:ea typeface="Garamond"/>
                <a:cs typeface="Garamond"/>
                <a:sym typeface="Garamond"/>
              </a:rPr>
              <a:t>Trace of  </a:t>
            </a:r>
            <a:r>
              <a:rPr lang="en-US" sz="1800" b="1" dirty="0" err="1">
                <a:latin typeface="+mn-lt"/>
                <a:ea typeface="Garamond"/>
                <a:cs typeface="Garamond"/>
                <a:sym typeface="Garamond"/>
              </a:rPr>
              <a:t>isId</a:t>
            </a:r>
            <a:r>
              <a:rPr lang="en-US" sz="1800" b="1" dirty="0">
                <a:latin typeface="+mn-lt"/>
                <a:ea typeface="Garamond"/>
                <a:cs typeface="Garamond"/>
                <a:sym typeface="Garamond"/>
              </a:rPr>
              <a:t>("A2B")</a:t>
            </a:r>
          </a:p>
        </p:txBody>
      </p:sp>
    </p:spTree>
    <p:extLst>
      <p:ext uri="{BB962C8B-B14F-4D97-AF65-F5344CB8AC3E}">
        <p14:creationId xmlns:p14="http://schemas.microsoft.com/office/powerpoint/2010/main" val="179958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7713" y="1261281"/>
            <a:ext cx="5443537" cy="892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12716" y="2170918"/>
            <a:ext cx="5393531" cy="928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87575" y="3116275"/>
            <a:ext cx="6543674" cy="96440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AB5099-94A0-1B42-9BDD-C95C94055083}"/>
              </a:ext>
            </a:extLst>
          </p:cNvPr>
          <p:cNvSpPr/>
          <p:nvPr/>
        </p:nvSpPr>
        <p:spPr>
          <a:xfrm>
            <a:off x="98946" y="2021913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SzPct val="25000"/>
            </a:pPr>
            <a:r>
              <a:rPr lang="en-US" sz="1800" dirty="0">
                <a:latin typeface="+mn-lt"/>
                <a:ea typeface="Garamond"/>
                <a:cs typeface="Garamond"/>
                <a:sym typeface="Garamond"/>
              </a:rPr>
              <a:t>Trace of  </a:t>
            </a:r>
            <a:r>
              <a:rPr lang="en-US" sz="1800" b="1" dirty="0" err="1">
                <a:latin typeface="+mn-lt"/>
                <a:ea typeface="Garamond"/>
                <a:cs typeface="Garamond"/>
                <a:sym typeface="Garamond"/>
              </a:rPr>
              <a:t>isId</a:t>
            </a:r>
            <a:r>
              <a:rPr lang="en-US" sz="1800" b="1" dirty="0">
                <a:latin typeface="+mn-lt"/>
                <a:ea typeface="Garamond"/>
                <a:cs typeface="Garamond"/>
                <a:sym typeface="Garamond"/>
              </a:rPr>
              <a:t>("A2B")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9C2CB4-B307-FE4B-BD69-D4E1FC091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a Python Identifier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D4BE1B-71BB-44E3-A404-CD047C030E1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6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sldNum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>
              <a:buSzPct val="25000"/>
            </a:pPr>
            <a:fld id="{70AFD7F2-D2BA-4C7B-BF17-DFCA1FB779EA}" type="slidenum">
              <a:rPr lang="en-US" smtClean="0"/>
              <a:pPr algn="r">
                <a:buSzPct val="25000"/>
              </a:pPr>
              <a:t>27</a:t>
            </a:fld>
            <a:endParaRPr lang="en-US" sz="90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6FF08-CEBE-C440-BEB7-F2E573C0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3DC80D-C9AF-493D-AB9D-D68413BE9F9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938213"/>
            <a:ext cx="8729663" cy="13477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Palindromes = {string s : s reads the same left to right as right to left}</a:t>
            </a:r>
          </a:p>
          <a:p>
            <a:pPr>
              <a:lnSpc>
                <a:spcPct val="100000"/>
              </a:lnSpc>
            </a:pPr>
            <a:r>
              <a:rPr lang="en-US" dirty="0"/>
              <a:t>Code that recognizes a palindrome:</a:t>
            </a:r>
          </a:p>
          <a:p>
            <a:pPr marL="76200" indent="0">
              <a:lnSpc>
                <a:spcPct val="100000"/>
              </a:lnSpc>
              <a:buNone/>
            </a:pPr>
            <a:endParaRPr lang="en-US" dirty="0"/>
          </a:p>
        </p:txBody>
      </p:sp>
      <p:pic>
        <p:nvPicPr>
          <p:cNvPr id="6" name="Shape 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798" y="2857500"/>
            <a:ext cx="6958652" cy="2173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538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A719F-E5DE-42AC-9721-600B7B47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3" y="902524"/>
            <a:ext cx="8728363" cy="3794167"/>
          </a:xfrm>
        </p:spPr>
        <p:txBody>
          <a:bodyPr/>
          <a:lstStyle/>
          <a:p>
            <a:pPr marL="76200" indent="0">
              <a:buNone/>
            </a:pPr>
            <a:r>
              <a:rPr lang="en-US" sz="2000" dirty="0"/>
              <a:t>By convention</a:t>
            </a:r>
          </a:p>
          <a:p>
            <a:r>
              <a:rPr lang="en-US" sz="2000" dirty="0"/>
              <a:t>S is the starting symbol</a:t>
            </a:r>
          </a:p>
          <a:p>
            <a:r>
              <a:rPr lang="en-US" sz="2000" dirty="0"/>
              <a:t>Uppercase characters are intermediate symbols</a:t>
            </a:r>
          </a:p>
          <a:p>
            <a:r>
              <a:rPr lang="en-US" sz="2000" dirty="0"/>
              <a:t>Lowercase are terminal symbols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13E430-1150-0F49-8218-A6CFC6FD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Grammars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>
              <a:buSzPct val="25000"/>
            </a:pPr>
            <a:fld id="{70AFD7F2-D2BA-4C7B-BF17-DFCA1FB779EA}" type="slidenum">
              <a:rPr lang="en-US" smtClean="0"/>
              <a:pPr algn="r">
                <a:buSzPct val="25000"/>
              </a:pPr>
              <a:t>28</a:t>
            </a:fld>
            <a:endParaRPr lang="en-US" sz="900">
              <a:solidFill>
                <a:schemeClr val="lt1"/>
              </a:solidFill>
            </a:endParaRPr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1814" y="965067"/>
            <a:ext cx="2494982" cy="172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0870" y="2879994"/>
            <a:ext cx="1439465" cy="197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48181" y="2928669"/>
            <a:ext cx="1372348" cy="193059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>
            <a:off x="1760187" y="3869626"/>
            <a:ext cx="2811813" cy="346248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sz="1800" dirty="0">
                <a:latin typeface="+mn-lt"/>
                <a:ea typeface="Garamond"/>
                <a:cs typeface="Garamond"/>
                <a:sym typeface="Garamond"/>
              </a:rPr>
              <a:t>Two derivations of </a:t>
            </a:r>
            <a:r>
              <a:rPr lang="en-US" sz="1800" dirty="0" err="1">
                <a:latin typeface="+mn-lt"/>
                <a:ea typeface="Garamond"/>
                <a:cs typeface="Garamond"/>
                <a:sym typeface="Garamond"/>
              </a:rPr>
              <a:t>aabb</a:t>
            </a:r>
            <a:endParaRPr lang="en-US" sz="1800" dirty="0">
              <a:latin typeface="+mn-lt"/>
              <a:ea typeface="Garamond"/>
              <a:cs typeface="Garamond"/>
              <a:sym typeface="Garamond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5037240" y="1178884"/>
            <a:ext cx="1226603" cy="346248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sz="1800" dirty="0">
                <a:ea typeface="Garamond"/>
                <a:cs typeface="Garamond"/>
                <a:sym typeface="Garamond"/>
              </a:rPr>
              <a:t>Grammar</a:t>
            </a:r>
          </a:p>
        </p:txBody>
      </p:sp>
    </p:spTree>
    <p:extLst>
      <p:ext uri="{BB962C8B-B14F-4D97-AF65-F5344CB8AC3E}">
        <p14:creationId xmlns:p14="http://schemas.microsoft.com/office/powerpoint/2010/main" val="399543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13B020-B1E3-A04D-AC39-48B5E6090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Define the grammar for </a:t>
            </a:r>
            <a:r>
              <a:rPr lang="en-US" sz="2000" dirty="0" err="1"/>
              <a:t>a</a:t>
            </a:r>
            <a:r>
              <a:rPr lang="en-US" sz="2000" baseline="30000" dirty="0" err="1"/>
              <a:t>n</a:t>
            </a:r>
            <a:r>
              <a:rPr lang="en-US" sz="2000" dirty="0" err="1"/>
              <a:t>b</a:t>
            </a:r>
            <a:r>
              <a:rPr lang="en-US" sz="2000" baseline="30000" dirty="0" err="1"/>
              <a:t>n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1800" dirty="0"/>
              <a:t>S --&gt; </a:t>
            </a:r>
            <a:r>
              <a:rPr lang="en-US" sz="1800" dirty="0" err="1"/>
              <a:t>aSb</a:t>
            </a:r>
            <a:r>
              <a:rPr lang="en-US" sz="1800" dirty="0"/>
              <a:t> | </a:t>
            </a:r>
            <a:r>
              <a:rPr lang="el-GR" sz="1800" dirty="0"/>
              <a:t>λ</a:t>
            </a:r>
            <a:r>
              <a:rPr lang="en-US" sz="1800" dirty="0"/>
              <a:t> - Note that  </a:t>
            </a:r>
            <a:r>
              <a:rPr lang="el-GR" sz="1800" dirty="0"/>
              <a:t>λ</a:t>
            </a:r>
            <a:r>
              <a:rPr lang="en-US" sz="1800" dirty="0"/>
              <a:t> or </a:t>
            </a:r>
            <a:r>
              <a:rPr lang="en-US" sz="1800" dirty="0" err="1"/>
              <a:t>ε</a:t>
            </a:r>
            <a:r>
              <a:rPr lang="en-US" sz="1800" dirty="0"/>
              <a:t> are used to represent null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 recursive solution that recognizes strings of the form </a:t>
            </a:r>
            <a:r>
              <a:rPr lang="en-US" sz="2000" dirty="0" err="1"/>
              <a:t>a</a:t>
            </a:r>
            <a:r>
              <a:rPr lang="en-US" sz="2000" baseline="30000" dirty="0" err="1"/>
              <a:t>n</a:t>
            </a:r>
            <a:r>
              <a:rPr lang="en-US" sz="2000" dirty="0" err="1"/>
              <a:t>b</a:t>
            </a:r>
            <a:r>
              <a:rPr lang="en-US" sz="2000" baseline="30000" dirty="0" err="1"/>
              <a:t>n</a:t>
            </a:r>
            <a:endParaRPr lang="en-US" sz="2000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2AF79A-F4D8-49BD-827D-BC9FB435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C9F4B-F4C4-471F-A2C8-64D673F7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sp>
        <p:nvSpPr>
          <p:cNvPr id="6" name="Shape 214"/>
          <p:cNvSpPr/>
          <p:nvPr/>
        </p:nvSpPr>
        <p:spPr>
          <a:xfrm>
            <a:off x="1639167" y="2324966"/>
            <a:ext cx="5865668" cy="2800350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lvl="1">
              <a:buSzPct val="25000"/>
            </a:pPr>
            <a:endParaRPr lang="en-US" sz="1800" dirty="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2305" y="2605181"/>
            <a:ext cx="63758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SzPct val="25000"/>
            </a:pPr>
            <a:r>
              <a:rPr lang="en-US" sz="1500" dirty="0" err="1">
                <a:ea typeface="Garamond"/>
                <a:cs typeface="Garamond"/>
                <a:sym typeface="Garamond"/>
              </a:rPr>
              <a:t>IsaAnBn</a:t>
            </a:r>
            <a:r>
              <a:rPr lang="en-US" sz="1500" dirty="0">
                <a:ea typeface="Garamond"/>
                <a:cs typeface="Garamond"/>
                <a:sym typeface="Garamond"/>
              </a:rPr>
              <a:t>(s: string): </a:t>
            </a:r>
            <a:r>
              <a:rPr lang="en-US" sz="1500" dirty="0" err="1">
                <a:ea typeface="Garamond"/>
                <a:cs typeface="Garamond"/>
                <a:sym typeface="Garamond"/>
              </a:rPr>
              <a:t>boolean</a:t>
            </a:r>
            <a:endParaRPr lang="en-US" sz="1500" dirty="0">
              <a:ea typeface="Garamond"/>
              <a:cs typeface="Garamond"/>
              <a:sym typeface="Garamond"/>
            </a:endParaRPr>
          </a:p>
          <a:p>
            <a:pPr lvl="1">
              <a:buSzPct val="25000"/>
            </a:pPr>
            <a:r>
              <a:rPr lang="en-US" sz="1500" dirty="0">
                <a:ea typeface="Garamond"/>
                <a:cs typeface="Garamond"/>
                <a:sym typeface="Garamond"/>
              </a:rPr>
              <a:t>	if (the length of s is zero)</a:t>
            </a:r>
          </a:p>
          <a:p>
            <a:pPr lvl="2">
              <a:buSzPct val="25000"/>
            </a:pPr>
            <a:r>
              <a:rPr lang="en-US" sz="1500" dirty="0">
                <a:ea typeface="Garamond"/>
                <a:cs typeface="Garamond"/>
                <a:sym typeface="Garamond"/>
              </a:rPr>
              <a:t>		Return true</a:t>
            </a:r>
          </a:p>
          <a:p>
            <a:pPr lvl="1">
              <a:buSzPct val="25000"/>
            </a:pPr>
            <a:r>
              <a:rPr lang="en-US" sz="1500" dirty="0">
                <a:ea typeface="Garamond"/>
                <a:cs typeface="Garamond"/>
                <a:sym typeface="Garamond"/>
              </a:rPr>
              <a:t>	Else if (s begins with A and ends with B)</a:t>
            </a:r>
          </a:p>
          <a:p>
            <a:pPr lvl="2">
              <a:buSzPct val="25000"/>
            </a:pPr>
            <a:r>
              <a:rPr lang="en-US" sz="1500" dirty="0">
                <a:ea typeface="Garamond"/>
                <a:cs typeface="Garamond"/>
                <a:sym typeface="Garamond"/>
              </a:rPr>
              <a:t>		Return (</a:t>
            </a:r>
            <a:r>
              <a:rPr lang="en-US" sz="1500" dirty="0" err="1">
                <a:ea typeface="Garamond"/>
                <a:cs typeface="Garamond"/>
                <a:sym typeface="Garamond"/>
              </a:rPr>
              <a:t>IsAnBn</a:t>
            </a:r>
            <a:r>
              <a:rPr lang="en-US" sz="1500" dirty="0">
                <a:ea typeface="Garamond"/>
                <a:cs typeface="Garamond"/>
                <a:sym typeface="Garamond"/>
              </a:rPr>
              <a:t> minus its first and last characters)</a:t>
            </a:r>
          </a:p>
          <a:p>
            <a:pPr lvl="1">
              <a:buSzPct val="25000"/>
            </a:pPr>
            <a:r>
              <a:rPr lang="en-US" sz="1500" dirty="0">
                <a:ea typeface="Garamond"/>
                <a:cs typeface="Garamond"/>
                <a:sym typeface="Garamond"/>
              </a:rPr>
              <a:t>	Else</a:t>
            </a:r>
          </a:p>
          <a:p>
            <a:pPr lvl="2">
              <a:buSzPct val="25000"/>
            </a:pPr>
            <a:r>
              <a:rPr lang="en-US" sz="1500" dirty="0">
                <a:ea typeface="Garamond"/>
                <a:cs typeface="Garamond"/>
                <a:sym typeface="Garamond"/>
              </a:rPr>
              <a:t>		Return false</a:t>
            </a:r>
          </a:p>
        </p:txBody>
      </p:sp>
    </p:spTree>
    <p:extLst>
      <p:ext uri="{BB962C8B-B14F-4D97-AF65-F5344CB8AC3E}">
        <p14:creationId xmlns:p14="http://schemas.microsoft.com/office/powerpoint/2010/main" val="70034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7140" y="1507506"/>
            <a:ext cx="6737684" cy="1421162"/>
          </a:xfrm>
        </p:spPr>
        <p:txBody>
          <a:bodyPr/>
          <a:lstStyle/>
          <a:p>
            <a:r>
              <a:rPr lang="en-US" dirty="0"/>
              <a:t>1. Overview</a:t>
            </a:r>
          </a:p>
        </p:txBody>
      </p:sp>
    </p:spTree>
    <p:extLst>
      <p:ext uri="{BB962C8B-B14F-4D97-AF65-F5344CB8AC3E}">
        <p14:creationId xmlns:p14="http://schemas.microsoft.com/office/powerpoint/2010/main" val="346069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1C6C22-60B2-694D-A6D9-24C4601C2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Generate at least 4 strings in this grammar and provide the simplest expression that represents all the strings in this grammar. </a:t>
            </a:r>
            <a:endParaRPr lang="en-US" sz="1200" dirty="0"/>
          </a:p>
          <a:p>
            <a:pPr lvl="1">
              <a:lnSpc>
                <a:spcPct val="100000"/>
              </a:lnSpc>
            </a:pPr>
            <a:r>
              <a:rPr lang="en-US" sz="1800" dirty="0"/>
              <a:t>S → </a:t>
            </a:r>
            <a:r>
              <a:rPr lang="en-US" sz="1800" dirty="0" err="1"/>
              <a:t>aSc</a:t>
            </a:r>
            <a:r>
              <a:rPr lang="en-US" sz="1800" dirty="0"/>
              <a:t> | X</a:t>
            </a:r>
            <a:endParaRPr lang="en-US" sz="800" dirty="0"/>
          </a:p>
          <a:p>
            <a:pPr lvl="1">
              <a:lnSpc>
                <a:spcPct val="100000"/>
              </a:lnSpc>
            </a:pPr>
            <a:r>
              <a:rPr lang="en-US" sz="1800" dirty="0"/>
              <a:t>X → </a:t>
            </a:r>
            <a:r>
              <a:rPr lang="en-US" sz="1800" dirty="0" err="1"/>
              <a:t>bXc</a:t>
            </a:r>
            <a:r>
              <a:rPr lang="en-US" sz="1800" dirty="0"/>
              <a:t> | </a:t>
            </a:r>
            <a:r>
              <a:rPr lang="en-US" sz="1800" dirty="0" err="1"/>
              <a:t>ε</a:t>
            </a:r>
            <a:endParaRPr lang="en-US" sz="800" dirty="0"/>
          </a:p>
          <a:p>
            <a:pPr>
              <a:lnSpc>
                <a:spcPct val="100000"/>
              </a:lnSpc>
            </a:pPr>
            <a:r>
              <a:rPr lang="en-US" sz="2000" dirty="0"/>
              <a:t>Provide a grammar that generates all even length palindromic strings made from 0 and 1.  I.e. 0110 and 110011 are in the grammar, but 1010 (not palindromic) and 11011 (not even length) are not in the grammar.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How would you modify the language above to generate all palindromic strings made from 0 and 1?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0B73C0-4D05-744B-9861-F0F4868D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02417-70F2-4CB3-A8C5-193F949C4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79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5943" y="902524"/>
            <a:ext cx="8728363" cy="41385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What language does this grammar generate?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S → $ | W  | $ 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W → </a:t>
            </a:r>
            <a:r>
              <a:rPr lang="en-US" sz="1800" dirty="0" err="1"/>
              <a:t>abb</a:t>
            </a:r>
            <a:r>
              <a:rPr lang="en-US" sz="1800" dirty="0"/>
              <a:t>| </a:t>
            </a:r>
            <a:r>
              <a:rPr lang="en-US" sz="1800" dirty="0" err="1"/>
              <a:t>aWbb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Approach - generate all options (brute force)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$, W, $S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$,  </a:t>
            </a:r>
            <a:r>
              <a:rPr lang="en-US" sz="1800" dirty="0" err="1"/>
              <a:t>abb</a:t>
            </a:r>
            <a:r>
              <a:rPr lang="en-US" sz="1800" dirty="0"/>
              <a:t>, </a:t>
            </a:r>
            <a:r>
              <a:rPr lang="en-US" sz="1800" dirty="0" err="1"/>
              <a:t>aWbb</a:t>
            </a:r>
            <a:r>
              <a:rPr lang="en-US" sz="1800" dirty="0"/>
              <a:t>, $$, $W, $$S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Language examples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$, $</a:t>
            </a:r>
            <a:r>
              <a:rPr lang="en-US" sz="1800" dirty="0" err="1"/>
              <a:t>abb</a:t>
            </a:r>
            <a:r>
              <a:rPr lang="en-US" sz="1800" dirty="0"/>
              <a:t>, $$$</a:t>
            </a:r>
            <a:r>
              <a:rPr lang="en-US" sz="1800" dirty="0" err="1"/>
              <a:t>aabbbb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This language contains all the strings of form: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$</a:t>
            </a:r>
            <a:r>
              <a:rPr lang="en-US" sz="1800" baseline="30000" dirty="0"/>
              <a:t>m</a:t>
            </a:r>
            <a:r>
              <a:rPr lang="en-US" sz="1800" dirty="0"/>
              <a:t>a</a:t>
            </a:r>
            <a:r>
              <a:rPr lang="en-US" sz="1800" baseline="30000" dirty="0"/>
              <a:t>n</a:t>
            </a:r>
            <a:r>
              <a:rPr lang="en-US" sz="1800" dirty="0"/>
              <a:t>b</a:t>
            </a:r>
            <a:r>
              <a:rPr lang="en-US" sz="1800" baseline="30000" dirty="0"/>
              <a:t>2n</a:t>
            </a:r>
            <a:endParaRPr lang="en-US" sz="1800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1952B-3491-4C13-8172-1292E825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9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DE77F3-B728-3F40-9287-8EFFE507C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943" y="902524"/>
            <a:ext cx="8728363" cy="400740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What does this grammar generate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E → T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E → ( E + E 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T → 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N → 0|1|2|3|4|5|6|7|8|9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Example outputs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2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(2+3)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((2+3)+7)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To supports Python variables need to add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T → N|V, V →[a-z] W, W →[a-z, 0-9] W | </a:t>
            </a:r>
            <a:r>
              <a:rPr lang="en-US" sz="1600" dirty="0" err="1"/>
              <a:t>ε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952325-FCFC-5F4F-826F-608095B0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Expressions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sldNum" sz="quarter" idx="4294967295"/>
          </p:nvPr>
        </p:nvSpPr>
        <p:spPr>
          <a:xfrm>
            <a:off x="62992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>
              <a:buSzPct val="25000"/>
            </a:pPr>
            <a:fld id="{70AFD7F2-D2BA-4C7B-BF17-DFCA1FB779EA}" type="slidenum">
              <a:rPr lang="en-US" smtClean="0"/>
              <a:pPr algn="r">
                <a:buSzPct val="25000"/>
              </a:pPr>
              <a:t>32</a:t>
            </a:fld>
            <a:endParaRPr lang="en-US" sz="9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35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100" dirty="0"/>
              <a:t>Grammar that defines language of fully parenthesized infix expression</a:t>
            </a:r>
            <a:endParaRPr lang="en-US" altLang="en-US" sz="1900" dirty="0"/>
          </a:p>
          <a:p>
            <a:pPr eaLnBrk="1" hangingPunct="1"/>
            <a:endParaRPr lang="en-US" sz="2100" dirty="0"/>
          </a:p>
          <a:p>
            <a:pPr eaLnBrk="1" hangingPunct="1"/>
            <a:r>
              <a:rPr lang="en-AU" sz="2000" dirty="0"/>
              <a:t>What are the values of the following expressions?</a:t>
            </a:r>
          </a:p>
          <a:p>
            <a:pPr lvl="1"/>
            <a:r>
              <a:rPr lang="en-US" sz="1900" dirty="0"/>
              <a:t>5+2+3, 5 – 2 * 2, 5 – 4 – 3, 5 – 4 + 3, 3 * 2 ** 3, 2 ** 3 ** 2, 8÷2(4+4)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574AE-147F-2442-8514-672FC094B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Parenthesized Expressions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70AFD7F2-D2BA-4C7B-BF17-DFCA1FB779E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266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485" y="1513362"/>
            <a:ext cx="63055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086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964BEB-0B41-4A42-8DA7-D73478674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Algebraic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255829-1193-45FF-9B5C-EB11B956D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en-US" sz="1600" dirty="0"/>
              <a:t>Infix - binary operator appears between its operands - a + b</a:t>
            </a:r>
          </a:p>
          <a:p>
            <a:pPr>
              <a:spcBef>
                <a:spcPts val="0"/>
              </a:spcBef>
            </a:pPr>
            <a:r>
              <a:rPr lang="en-US" altLang="en-US" sz="1600" dirty="0"/>
              <a:t>Prefix - operator appears before its operands - + a b</a:t>
            </a:r>
          </a:p>
          <a:p>
            <a:pPr>
              <a:spcBef>
                <a:spcPts val="0"/>
              </a:spcBef>
            </a:pPr>
            <a:r>
              <a:rPr lang="en-US" altLang="en-US" sz="1600" dirty="0"/>
              <a:t>Postfix - operator appears after its operands a b +</a:t>
            </a:r>
          </a:p>
          <a:p>
            <a:pPr lvl="1">
              <a:spcBef>
                <a:spcPts val="0"/>
              </a:spcBef>
            </a:pPr>
            <a:r>
              <a:rPr lang="en-US" altLang="en-US" sz="1600" dirty="0"/>
              <a:t>This is often called RPN or reverse polish notation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02BFAC-909E-44AF-8D36-F5738ABA8C5D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en-US" sz="1600" dirty="0"/>
              <a:t>No need for ( ) in prefix/postfix</a:t>
            </a:r>
          </a:p>
          <a:p>
            <a:pPr lvl="1">
              <a:spcBef>
                <a:spcPts val="0"/>
              </a:spcBef>
            </a:pPr>
            <a:r>
              <a:rPr lang="en-US" altLang="en-US" sz="1600" dirty="0"/>
              <a:t>a+(b*c),  + a * b c, a b c * +</a:t>
            </a:r>
          </a:p>
          <a:p>
            <a:pPr lvl="1">
              <a:spcBef>
                <a:spcPts val="0"/>
              </a:spcBef>
            </a:pPr>
            <a:r>
              <a:rPr lang="en-US" altLang="en-US" sz="1600" dirty="0"/>
              <a:t>(a + b) * c, * + a b c, a b + c *</a:t>
            </a:r>
          </a:p>
          <a:p>
            <a:pPr>
              <a:spcBef>
                <a:spcPts val="0"/>
              </a:spcBef>
            </a:pPr>
            <a:r>
              <a:rPr lang="en-US" altLang="en-US" sz="1600" dirty="0"/>
              <a:t>Convert to prefix and postfix</a:t>
            </a:r>
          </a:p>
          <a:p>
            <a:pPr lvl="1">
              <a:spcBef>
                <a:spcPts val="0"/>
              </a:spcBef>
            </a:pPr>
            <a:r>
              <a:rPr lang="en-US" altLang="en-US" sz="1600" dirty="0"/>
              <a:t>(a + b) * (c – d)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2+3+4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(2+3) * 4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 (2+3) * (5-4) 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((2 + (6*3)) – (5+2))</a:t>
            </a:r>
          </a:p>
          <a:p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338C88-F540-4ADF-BEFC-DBA438208D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3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idx="1"/>
          </p:nvPr>
        </p:nvSpPr>
        <p:spPr>
          <a:xfrm>
            <a:off x="195943" y="902524"/>
            <a:ext cx="8728363" cy="3794167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sz="2100" dirty="0"/>
              <a:t>Grammar that defines language of all prefix expressions</a:t>
            </a:r>
          </a:p>
          <a:p>
            <a:pPr eaLnBrk="1" hangingPunct="1">
              <a:lnSpc>
                <a:spcPct val="100000"/>
              </a:lnSpc>
            </a:pPr>
            <a:endParaRPr lang="en-US" altLang="en-US" sz="2100" dirty="0"/>
          </a:p>
          <a:p>
            <a:pPr eaLnBrk="1" hangingPunct="1">
              <a:lnSpc>
                <a:spcPct val="100000"/>
              </a:lnSpc>
            </a:pPr>
            <a:endParaRPr lang="en-US" altLang="en-US" sz="2100" dirty="0"/>
          </a:p>
          <a:p>
            <a:pPr eaLnBrk="1" hangingPunct="1">
              <a:lnSpc>
                <a:spcPct val="100000"/>
              </a:lnSpc>
            </a:pPr>
            <a:r>
              <a:rPr lang="en-US" altLang="en-US" sz="2100" dirty="0"/>
              <a:t>Grammar that defines language of postfix expressions</a:t>
            </a:r>
          </a:p>
          <a:p>
            <a:pPr eaLnBrk="1" hangingPunct="1">
              <a:lnSpc>
                <a:spcPct val="100000"/>
              </a:lnSpc>
            </a:pPr>
            <a:endParaRPr lang="en-US" altLang="en-US" sz="2100" dirty="0"/>
          </a:p>
        </p:txBody>
      </p:sp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Prefix and Postfix Grammars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10EA79E-9E66-40AA-8701-BC2E2FA9C44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184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686" y="1338693"/>
            <a:ext cx="6730603" cy="12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2D5D00D-D03D-484A-B861-CFE671D7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686" y="3201171"/>
            <a:ext cx="6730603" cy="130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578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25887C-2EAE-43AF-B4EB-04E3323AD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Converting Infix to Postfix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81A040A-80D4-476B-AB7A-C47831AEF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25" y="932235"/>
            <a:ext cx="7185863" cy="3879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9694A-150A-044E-B8E5-1D5797A9F4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E2DCD7-FC8D-4E59-B21F-665930C8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Postfix Expressions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3836322-E278-4F5B-8903-FD0560490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20" y="976321"/>
            <a:ext cx="5904846" cy="380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DDDAF-B13F-7D4C-9BAB-4E73DA8CD6E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0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4B2855-38F3-40D4-BCF5-9D7A44000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T push(T data) {</a:t>
            </a:r>
            <a:br>
              <a:rPr lang="en-US" sz="2200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	Node u = new Node();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200" dirty="0" err="1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u.data</a:t>
            </a:r>
            <a:r>
              <a:rPr lang="en-US" sz="2200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 = data;</a:t>
            </a:r>
            <a:br>
              <a:rPr lang="en-US" sz="2200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200" dirty="0" err="1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u.next</a:t>
            </a:r>
            <a:r>
              <a:rPr lang="en-US" sz="2200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 = head;</a:t>
            </a:r>
            <a:br>
              <a:rPr lang="en-US" sz="2200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	head = u;</a:t>
            </a:r>
            <a:br>
              <a:rPr lang="en-US" sz="2200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	if (n == 0) tail = u;</a:t>
            </a:r>
            <a:br>
              <a:rPr lang="en-US" sz="2200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	n++;	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// n is size of stack</a:t>
            </a:r>
            <a:br>
              <a:rPr lang="en-US" sz="2200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	return data;</a:t>
            </a:r>
            <a:br>
              <a:rPr lang="en-US" sz="2200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AU" sz="2200" dirty="0">
              <a:solidFill>
                <a:schemeClr val="tx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1CA917-E2E3-4F03-AEDE-9E8BBCFE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Stack – Push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D6B69-8C29-44A8-8B21-7DA3954C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34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4B2855-38F3-40D4-BCF5-9D7A44000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T pop() {</a:t>
            </a:r>
            <a:br>
              <a:rPr lang="en-US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	if (n == 0) return null;	</a:t>
            </a:r>
            <a:r>
              <a:rPr lang="en-US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// n is size of stack</a:t>
            </a:r>
            <a:br>
              <a:rPr lang="en-US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	T data = </a:t>
            </a:r>
            <a:r>
              <a:rPr lang="en-US" dirty="0" err="1">
                <a:latin typeface="Consolas"/>
                <a:ea typeface="Consolas"/>
                <a:cs typeface="Consolas"/>
                <a:sym typeface="Consolas"/>
              </a:rPr>
              <a:t>head.data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	head = </a:t>
            </a:r>
            <a:r>
              <a:rPr lang="en-US" dirty="0" err="1">
                <a:latin typeface="Consolas"/>
                <a:ea typeface="Consolas"/>
                <a:cs typeface="Consolas"/>
                <a:sym typeface="Consolas"/>
              </a:rPr>
              <a:t>head.next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	if (--n == 0) tail = null;</a:t>
            </a:r>
            <a:br>
              <a:rPr lang="en-US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	return data;</a:t>
            </a:r>
            <a:br>
              <a:rPr lang="en-US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AU" sz="2200" dirty="0">
              <a:solidFill>
                <a:schemeClr val="tx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1CA917-E2E3-4F03-AEDE-9E8BBCFE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Stack – Pop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E5639-15AA-4446-99F1-2BB27314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93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8E7C79-FB1D-4CAC-9CDC-9641F1601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AU" dirty="0"/>
              <a:t>Understand the structure and operations of:</a:t>
            </a:r>
            <a:endParaRPr lang="en-AU" sz="2400" dirty="0"/>
          </a:p>
          <a:p>
            <a:pPr marL="914400" lvl="1" indent="-514350">
              <a:lnSpc>
                <a:spcPct val="100000"/>
              </a:lnSpc>
              <a:spcBef>
                <a:spcPts val="1200"/>
              </a:spcBef>
            </a:pPr>
            <a:r>
              <a:rPr lang="en-AU" sz="2400" dirty="0"/>
              <a:t>Queues </a:t>
            </a:r>
          </a:p>
          <a:p>
            <a:pPr marL="914400" lvl="1" indent="-514350">
              <a:lnSpc>
                <a:spcPct val="100000"/>
              </a:lnSpc>
              <a:spcBef>
                <a:spcPts val="1200"/>
              </a:spcBef>
            </a:pPr>
            <a:r>
              <a:rPr lang="en-AU" sz="2400" dirty="0"/>
              <a:t>Stacks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AU" dirty="0"/>
              <a:t>Be able to implement the above data structures</a:t>
            </a:r>
          </a:p>
          <a:p>
            <a:pPr lvl="1">
              <a:spcBef>
                <a:spcPts val="0"/>
              </a:spcBef>
            </a:pPr>
            <a:endParaRPr lang="en-US" altLang="en-US" sz="1600" dirty="0"/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F2A1C1-E271-4B7E-A57C-E056B9A3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CE1FE-070E-4D94-B0D8-57C0F6643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06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41F8D9-206E-47D8-9783-F10570061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800" dirty="0">
                <a:latin typeface="Consolas" panose="020B0609020204030204" pitchFamily="49" charset="0"/>
              </a:rPr>
              <a:t>class Stack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800" dirty="0">
                <a:latin typeface="Consolas" panose="020B0609020204030204" pitchFamily="49" charset="0"/>
              </a:rPr>
              <a:t>    static final int MAX = 1000;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800" dirty="0">
                <a:latin typeface="Consolas" panose="020B0609020204030204" pitchFamily="49" charset="0"/>
              </a:rPr>
              <a:t>    int top;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800" dirty="0">
                <a:latin typeface="Consolas" panose="020B0609020204030204" pitchFamily="49" charset="0"/>
              </a:rPr>
              <a:t>    int a[] = new int[MAX];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AU" sz="28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800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A49BBD-668F-479F-96EC-984BDF61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Stack – Array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1EC0A-A42B-4520-A7FC-712A70A6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1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41F8D9-206E-47D8-9783-F10570061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200" b="1" dirty="0" err="1">
                <a:latin typeface="Consolas" panose="020B0609020204030204" pitchFamily="49" charset="0"/>
              </a:rPr>
              <a:t>boolean</a:t>
            </a:r>
            <a:r>
              <a:rPr lang="en-AU" sz="2200" dirty="0">
                <a:latin typeface="Consolas" panose="020B0609020204030204" pitchFamily="49" charset="0"/>
              </a:rPr>
              <a:t> push(</a:t>
            </a:r>
            <a:r>
              <a:rPr lang="en-AU" sz="2200" b="1" dirty="0">
                <a:latin typeface="Consolas" panose="020B0609020204030204" pitchFamily="49" charset="0"/>
              </a:rPr>
              <a:t>int</a:t>
            </a:r>
            <a:r>
              <a:rPr lang="en-AU" sz="2200" dirty="0">
                <a:latin typeface="Consolas" panose="020B0609020204030204" pitchFamily="49" charset="0"/>
              </a:rPr>
              <a:t> x)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200" b="1" dirty="0">
                <a:latin typeface="Consolas" panose="020B0609020204030204" pitchFamily="49" charset="0"/>
              </a:rPr>
              <a:t>	if</a:t>
            </a:r>
            <a:r>
              <a:rPr lang="en-AU" sz="2200" dirty="0">
                <a:latin typeface="Consolas" panose="020B0609020204030204" pitchFamily="49" charset="0"/>
              </a:rPr>
              <a:t> (top &gt;= (MAX-1))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200" dirty="0">
                <a:latin typeface="Consolas" panose="020B0609020204030204" pitchFamily="49" charset="0"/>
              </a:rPr>
              <a:t>		</a:t>
            </a:r>
            <a:r>
              <a:rPr lang="en-AU" sz="2200" dirty="0" err="1">
                <a:latin typeface="Consolas" panose="020B0609020204030204" pitchFamily="49" charset="0"/>
              </a:rPr>
              <a:t>System.out.println</a:t>
            </a:r>
            <a:r>
              <a:rPr lang="en-AU" sz="2200" dirty="0">
                <a:latin typeface="Consolas" panose="020B0609020204030204" pitchFamily="49" charset="0"/>
              </a:rPr>
              <a:t>("Stack Overflow");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200" b="1" dirty="0">
                <a:latin typeface="Consolas" panose="020B0609020204030204" pitchFamily="49" charset="0"/>
              </a:rPr>
              <a:t>		return false</a:t>
            </a:r>
            <a:r>
              <a:rPr lang="en-AU" sz="2200" dirty="0">
                <a:latin typeface="Consolas" panose="020B06090202040302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200" dirty="0">
                <a:latin typeface="Consolas" panose="020B0609020204030204" pitchFamily="49" charset="0"/>
              </a:rPr>
              <a:t>	} </a:t>
            </a:r>
            <a:r>
              <a:rPr lang="en-AU" sz="2200" b="1" dirty="0">
                <a:latin typeface="Consolas" panose="020B0609020204030204" pitchFamily="49" charset="0"/>
              </a:rPr>
              <a:t>else </a:t>
            </a:r>
            <a:r>
              <a:rPr lang="en-AU" sz="2200" dirty="0">
                <a:latin typeface="Consolas" panose="020B0609020204030204" pitchFamily="49" charset="0"/>
              </a:rPr>
              <a:t>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200" dirty="0">
                <a:latin typeface="Consolas" panose="020B0609020204030204" pitchFamily="49" charset="0"/>
              </a:rPr>
              <a:t>		a[++top] = x;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200" dirty="0">
                <a:latin typeface="Consolas" panose="020B0609020204030204" pitchFamily="49" charset="0"/>
              </a:rPr>
              <a:t>		</a:t>
            </a:r>
            <a:r>
              <a:rPr lang="en-AU" sz="2200" dirty="0" err="1">
                <a:latin typeface="Consolas" panose="020B0609020204030204" pitchFamily="49" charset="0"/>
              </a:rPr>
              <a:t>System.out.println</a:t>
            </a:r>
            <a:r>
              <a:rPr lang="en-AU" sz="2200" dirty="0">
                <a:latin typeface="Consolas" panose="020B0609020204030204" pitchFamily="49" charset="0"/>
              </a:rPr>
              <a:t>(x + " pushed into stack");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200" b="1" dirty="0">
                <a:latin typeface="Consolas" panose="020B0609020204030204" pitchFamily="49" charset="0"/>
              </a:rPr>
              <a:t>		return true</a:t>
            </a:r>
            <a:r>
              <a:rPr lang="en-AU" sz="2200" dirty="0">
                <a:latin typeface="Consolas" panose="020B06090202040302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200" dirty="0">
                <a:latin typeface="Consolas" panose="020B0609020204030204" pitchFamily="49" charset="0"/>
              </a:rPr>
              <a:t>	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200" dirty="0"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A49BBD-668F-479F-96EC-984BDF61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Stack – Array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8AAAD-3F07-48D3-ACA3-9FFCC3EA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41F8D9-206E-47D8-9783-F10570061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b="1" dirty="0">
                <a:latin typeface="Consolas" panose="020B0609020204030204" pitchFamily="49" charset="0"/>
              </a:rPr>
              <a:t>int</a:t>
            </a:r>
            <a:r>
              <a:rPr lang="en-AU" dirty="0">
                <a:latin typeface="Consolas" panose="020B0609020204030204" pitchFamily="49" charset="0"/>
              </a:rPr>
              <a:t> pop()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latin typeface="Consolas" panose="020B0609020204030204" pitchFamily="49" charset="0"/>
              </a:rPr>
              <a:t>	if (top &lt; 0)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latin typeface="Consolas" panose="020B0609020204030204" pitchFamily="49" charset="0"/>
              </a:rPr>
              <a:t>		</a:t>
            </a:r>
            <a:r>
              <a:rPr lang="en-AU" dirty="0" err="1">
                <a:latin typeface="Consolas" panose="020B0609020204030204" pitchFamily="49" charset="0"/>
              </a:rPr>
              <a:t>System.out.println</a:t>
            </a:r>
            <a:r>
              <a:rPr lang="en-AU" dirty="0">
                <a:latin typeface="Consolas" panose="020B0609020204030204" pitchFamily="49" charset="0"/>
              </a:rPr>
              <a:t>("Stack Underflow");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latin typeface="Consolas" panose="020B0609020204030204" pitchFamily="49" charset="0"/>
              </a:rPr>
              <a:t>		</a:t>
            </a:r>
            <a:r>
              <a:rPr lang="en-AU" b="1" dirty="0">
                <a:latin typeface="Consolas" panose="020B0609020204030204" pitchFamily="49" charset="0"/>
              </a:rPr>
              <a:t>return</a:t>
            </a:r>
            <a:r>
              <a:rPr lang="en-AU" dirty="0">
                <a:latin typeface="Consolas" panose="020B0609020204030204" pitchFamily="49" charset="0"/>
              </a:rPr>
              <a:t> 0;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latin typeface="Consolas" panose="020B0609020204030204" pitchFamily="49" charset="0"/>
              </a:rPr>
              <a:t>	} else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latin typeface="Consolas" panose="020B0609020204030204" pitchFamily="49" charset="0"/>
              </a:rPr>
              <a:t>		</a:t>
            </a:r>
            <a:r>
              <a:rPr lang="en-AU" b="1" dirty="0">
                <a:latin typeface="Consolas" panose="020B0609020204030204" pitchFamily="49" charset="0"/>
              </a:rPr>
              <a:t>int</a:t>
            </a:r>
            <a:r>
              <a:rPr lang="en-AU" dirty="0">
                <a:latin typeface="Consolas" panose="020B0609020204030204" pitchFamily="49" charset="0"/>
              </a:rPr>
              <a:t> x = a[top--];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latin typeface="Consolas" panose="020B0609020204030204" pitchFamily="49" charset="0"/>
              </a:rPr>
              <a:t>		</a:t>
            </a:r>
            <a:r>
              <a:rPr lang="en-AU" b="1" dirty="0">
                <a:latin typeface="Consolas" panose="020B0609020204030204" pitchFamily="49" charset="0"/>
              </a:rPr>
              <a:t>return</a:t>
            </a:r>
            <a:r>
              <a:rPr lang="en-AU" dirty="0">
                <a:latin typeface="Consolas" panose="020B0609020204030204" pitchFamily="49" charset="0"/>
              </a:rPr>
              <a:t> x;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latin typeface="Consolas" panose="020B06090202040302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A49BBD-668F-479F-96EC-984BDF61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Stack – Array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0E2C3-DDAB-42A9-A87C-1C67D24B2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12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8413E6-5D2A-4D7D-9B7B-7F9A36C95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AU" dirty="0" err="1">
                <a:latin typeface="Consolas" panose="020B0609020204030204" pitchFamily="49" charset="0"/>
              </a:rPr>
              <a:t>java.util.Stack</a:t>
            </a:r>
            <a:r>
              <a:rPr lang="en-AU" dirty="0">
                <a:latin typeface="Consolas" panose="020B0609020204030204" pitchFamily="49" charset="0"/>
              </a:rPr>
              <a:t> stack = new </a:t>
            </a:r>
            <a:r>
              <a:rPr lang="en-AU" dirty="0" err="1">
                <a:latin typeface="Consolas" panose="020B0609020204030204" pitchFamily="49" charset="0"/>
              </a:rPr>
              <a:t>java.util.Stack</a:t>
            </a:r>
            <a:r>
              <a:rPr lang="en-AU" dirty="0"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00000"/>
              </a:lnSpc>
            </a:pPr>
            <a:r>
              <a:rPr lang="en-AU" dirty="0">
                <a:latin typeface="Consolas" panose="020B0609020204030204" pitchFamily="49" charset="0"/>
              </a:rPr>
              <a:t>empty();</a:t>
            </a:r>
          </a:p>
          <a:p>
            <a:pPr>
              <a:lnSpc>
                <a:spcPct val="100000"/>
              </a:lnSpc>
            </a:pPr>
            <a:r>
              <a:rPr lang="en-AU" dirty="0">
                <a:latin typeface="Consolas" panose="020B0609020204030204" pitchFamily="49" charset="0"/>
              </a:rPr>
              <a:t>peek();</a:t>
            </a:r>
          </a:p>
          <a:p>
            <a:pPr>
              <a:lnSpc>
                <a:spcPct val="100000"/>
              </a:lnSpc>
            </a:pPr>
            <a:r>
              <a:rPr lang="en-AU" dirty="0">
                <a:latin typeface="Consolas" panose="020B0609020204030204" pitchFamily="49" charset="0"/>
              </a:rPr>
              <a:t>pop();</a:t>
            </a:r>
          </a:p>
          <a:p>
            <a:pPr>
              <a:lnSpc>
                <a:spcPct val="100000"/>
              </a:lnSpc>
            </a:pPr>
            <a:r>
              <a:rPr lang="en-AU" dirty="0">
                <a:latin typeface="Consolas" panose="020B0609020204030204" pitchFamily="49" charset="0"/>
              </a:rPr>
              <a:t>push();</a:t>
            </a:r>
          </a:p>
          <a:p>
            <a:pPr>
              <a:lnSpc>
                <a:spcPct val="100000"/>
              </a:lnSpc>
            </a:pPr>
            <a:r>
              <a:rPr lang="en-AU" dirty="0">
                <a:latin typeface="Consolas" panose="020B0609020204030204" pitchFamily="49" charset="0"/>
              </a:rPr>
              <a:t>search();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3424F-63FE-43AC-9C26-2D459BB5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Stack – Built-in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164E0-77E8-466F-961A-5B77B60F5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57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210EA79E-9E66-40AA-8701-BC2E2FA9C446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Comparison of Stack and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09723-42C9-46ED-A3F9-0E6B942C20B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03288"/>
            <a:ext cx="6131294" cy="379412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Can be implemented using an Array or a List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Push inserts a new item at the top of the stack, enqueue inserts it at the back of queue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Pop removes the most recent item from the top of the stack, dequeue removes the first item from the front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peek gets the most recent item from the top, </a:t>
            </a:r>
            <a:r>
              <a:rPr lang="en-US" sz="1800" dirty="0" err="1"/>
              <a:t>peekFront</a:t>
            </a:r>
            <a:r>
              <a:rPr lang="en-US" sz="1800" dirty="0"/>
              <a:t> gets the first item from the front of the queue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 err="1"/>
              <a:t>isEmpty</a:t>
            </a:r>
            <a:r>
              <a:rPr lang="en-US" sz="1800" dirty="0"/>
              <a:t> checks if any items exist in the ADT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Differences are whether function manipulates front or back of ADT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294" y="1199111"/>
            <a:ext cx="2725487" cy="121187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336" y="2922084"/>
            <a:ext cx="2725487" cy="13340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375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+mj-lt"/>
              </a:rPr>
              <a:t>List has </a:t>
            </a:r>
            <a:r>
              <a:rPr lang="en-US" altLang="en-US" dirty="0" err="1">
                <a:latin typeface="+mj-lt"/>
                <a:cs typeface="Courier New" panose="02070309020205020404" pitchFamily="49" charset="0"/>
              </a:rPr>
              <a:t>getLength</a:t>
            </a:r>
            <a:endParaRPr lang="en-US" altLang="en-US" dirty="0">
              <a:latin typeface="+mj-lt"/>
              <a:cs typeface="Courier New" panose="02070309020205020404" pitchFamily="49" charset="0"/>
            </a:endParaRPr>
          </a:p>
          <a:p>
            <a:r>
              <a:rPr lang="en-US" altLang="en-US" dirty="0">
                <a:latin typeface="+mj-lt"/>
                <a:cs typeface="Courier New" panose="02070309020205020404" pitchFamily="49" charset="0"/>
              </a:rPr>
              <a:t>insert</a:t>
            </a:r>
            <a:r>
              <a:rPr lang="en-US" altLang="en-US" dirty="0">
                <a:latin typeface="+mj-lt"/>
              </a:rPr>
              <a:t> replicates </a:t>
            </a:r>
            <a:r>
              <a:rPr lang="en-US" altLang="en-US" dirty="0">
                <a:latin typeface="+mj-lt"/>
                <a:cs typeface="Courier New" panose="02070309020205020404" pitchFamily="49" charset="0"/>
              </a:rPr>
              <a:t>push</a:t>
            </a:r>
            <a:r>
              <a:rPr lang="en-US" altLang="en-US" dirty="0">
                <a:latin typeface="+mj-lt"/>
              </a:rPr>
              <a:t> and </a:t>
            </a:r>
            <a:r>
              <a:rPr lang="en-US" altLang="en-US" dirty="0">
                <a:latin typeface="+mj-lt"/>
                <a:cs typeface="Courier New" panose="02070309020205020404" pitchFamily="49" charset="0"/>
              </a:rPr>
              <a:t>enqueue</a:t>
            </a:r>
          </a:p>
          <a:p>
            <a:r>
              <a:rPr lang="en-US" altLang="en-US" dirty="0">
                <a:latin typeface="+mj-lt"/>
                <a:cs typeface="Courier New" panose="02070309020205020404" pitchFamily="49" charset="0"/>
              </a:rPr>
              <a:t>remove</a:t>
            </a:r>
            <a:r>
              <a:rPr lang="en-US" altLang="en-US" dirty="0">
                <a:latin typeface="+mj-lt"/>
              </a:rPr>
              <a:t> replicates </a:t>
            </a:r>
            <a:r>
              <a:rPr lang="en-US" altLang="en-US" dirty="0">
                <a:latin typeface="+mj-lt"/>
                <a:cs typeface="Courier New" panose="02070309020205020404" pitchFamily="49" charset="0"/>
              </a:rPr>
              <a:t>pop</a:t>
            </a:r>
            <a:r>
              <a:rPr lang="en-US" altLang="en-US" dirty="0">
                <a:latin typeface="+mj-lt"/>
              </a:rPr>
              <a:t> and </a:t>
            </a:r>
            <a:r>
              <a:rPr lang="en-US" altLang="en-US" dirty="0">
                <a:latin typeface="+mj-lt"/>
                <a:cs typeface="Courier New" panose="02070309020205020404" pitchFamily="49" charset="0"/>
              </a:rPr>
              <a:t>dequeue</a:t>
            </a:r>
          </a:p>
          <a:p>
            <a:r>
              <a:rPr lang="en-US" altLang="en-US" dirty="0" err="1">
                <a:latin typeface="+mj-lt"/>
                <a:cs typeface="Courier New" panose="02070309020205020404" pitchFamily="49" charset="0"/>
              </a:rPr>
              <a:t>getEntry</a:t>
            </a:r>
            <a:r>
              <a:rPr lang="en-US" altLang="en-US" dirty="0">
                <a:latin typeface="+mj-lt"/>
              </a:rPr>
              <a:t> replicates </a:t>
            </a:r>
            <a:r>
              <a:rPr lang="en-US" altLang="en-US" dirty="0">
                <a:latin typeface="+mj-lt"/>
                <a:cs typeface="Courier New" panose="02070309020205020404" pitchFamily="49" charset="0"/>
              </a:rPr>
              <a:t>peek</a:t>
            </a:r>
            <a:r>
              <a:rPr lang="en-US" altLang="en-US" dirty="0">
                <a:latin typeface="+mj-lt"/>
              </a:rPr>
              <a:t> and </a:t>
            </a:r>
            <a:r>
              <a:rPr lang="en-US" altLang="en-US" dirty="0" err="1">
                <a:latin typeface="+mj-lt"/>
                <a:cs typeface="Courier New" panose="02070309020205020404" pitchFamily="49" charset="0"/>
              </a:rPr>
              <a:t>peekFront</a:t>
            </a:r>
            <a:endParaRPr lang="en-US" altLang="en-US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A List Generalizes Stack and Queue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210EA79E-9E66-40AA-8701-BC2E2FA9C44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3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94772" y="2071869"/>
            <a:ext cx="7820102" cy="810104"/>
          </a:xfrm>
        </p:spPr>
        <p:txBody>
          <a:bodyPr/>
          <a:lstStyle/>
          <a:p>
            <a:pPr defTabSz="685800" fontAlgn="base">
              <a:spcAft>
                <a:spcPct val="0"/>
              </a:spcAft>
              <a:defRPr/>
            </a:pPr>
            <a:r>
              <a:rPr lang="en-GB" dirty="0"/>
              <a:t>Discussion and Exercises</a:t>
            </a:r>
            <a:endParaRPr lang="en-A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0101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684A4D-E6A8-4B46-BE2E-55627AEA2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2000" dirty="0"/>
              <a:t>How would you use a stack to detect if a string has balanced braces - </a:t>
            </a:r>
            <a:r>
              <a:rPr lang="en-US" altLang="en-US" sz="2000" dirty="0"/>
              <a:t>delimiters (). {}, []</a:t>
            </a:r>
            <a:endParaRPr lang="en-US" sz="2000" dirty="0"/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Valid - </a:t>
            </a:r>
            <a:r>
              <a:rPr lang="en-US" altLang="en-US" sz="2000" dirty="0" err="1"/>
              <a:t>abc</a:t>
            </a:r>
            <a:r>
              <a:rPr lang="en-US" altLang="en-US" sz="2000" dirty="0"/>
              <a:t>[d(</a:t>
            </a:r>
            <a:r>
              <a:rPr lang="en-US" altLang="en-US" sz="2000" dirty="0" err="1"/>
              <a:t>ef</a:t>
            </a:r>
            <a:r>
              <a:rPr lang="en-US" altLang="en-US" sz="2000" dirty="0"/>
              <a:t>)</a:t>
            </a:r>
            <a:r>
              <a:rPr lang="en-US" altLang="en-US" sz="2000" dirty="0" err="1"/>
              <a:t>gh</a:t>
            </a:r>
            <a:r>
              <a:rPr lang="en-US" altLang="en-US" sz="2000" dirty="0"/>
              <a:t>]</a:t>
            </a:r>
            <a:r>
              <a:rPr lang="en-US" altLang="en-US" sz="2000" dirty="0" err="1"/>
              <a:t>i</a:t>
            </a:r>
            <a:r>
              <a:rPr lang="en-US" altLang="en-US" sz="2000" dirty="0"/>
              <a:t>{</a:t>
            </a:r>
            <a:r>
              <a:rPr lang="en-US" altLang="en-US" sz="2000" dirty="0" err="1"/>
              <a:t>jk</a:t>
            </a:r>
            <a:r>
              <a:rPr lang="en-US" altLang="en-US" sz="2000" dirty="0"/>
              <a:t>}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Invalid - </a:t>
            </a:r>
            <a:r>
              <a:rPr lang="en-US" altLang="en-US" sz="2000" dirty="0" err="1"/>
              <a:t>abc</a:t>
            </a:r>
            <a:r>
              <a:rPr lang="en-US" altLang="en-US" sz="2000" dirty="0"/>
              <a:t>[d(</a:t>
            </a:r>
            <a:r>
              <a:rPr lang="en-US" altLang="en-US" sz="2000" dirty="0" err="1"/>
              <a:t>ef</a:t>
            </a:r>
            <a:r>
              <a:rPr lang="en-US" altLang="en-US" sz="2000" dirty="0"/>
              <a:t>)</a:t>
            </a:r>
            <a:r>
              <a:rPr lang="en-US" altLang="en-US" sz="2000" dirty="0" err="1"/>
              <a:t>gh</a:t>
            </a:r>
            <a:r>
              <a:rPr lang="en-US" altLang="en-US" sz="2000" dirty="0"/>
              <a:t>}</a:t>
            </a:r>
            <a:r>
              <a:rPr lang="en-US" altLang="en-US" sz="2000" dirty="0" err="1"/>
              <a:t>i</a:t>
            </a:r>
            <a:r>
              <a:rPr lang="en-US" altLang="en-US" sz="2000" dirty="0"/>
              <a:t>{j], </a:t>
            </a:r>
            <a:r>
              <a:rPr lang="en-US" altLang="en-US" sz="2000" dirty="0" err="1"/>
              <a:t>abc</a:t>
            </a:r>
            <a:r>
              <a:rPr lang="en-US" altLang="en-US" sz="2000" dirty="0"/>
              <a:t>(de}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How can you use a stack to recognize these languages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L = { s: s contains an equal number of A’s and B’s)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L = { s: s is of the form </a:t>
            </a:r>
            <a:r>
              <a:rPr lang="en-US" sz="1800" dirty="0" err="1"/>
              <a:t>A</a:t>
            </a:r>
            <a:r>
              <a:rPr lang="en-US" sz="1800" baseline="30000" dirty="0" err="1"/>
              <a:t>n</a:t>
            </a:r>
            <a:r>
              <a:rPr lang="en-US" sz="1800" dirty="0" err="1"/>
              <a:t>B</a:t>
            </a:r>
            <a:r>
              <a:rPr lang="en-US" sz="1800" baseline="30000" dirty="0" err="1"/>
              <a:t>n</a:t>
            </a:r>
            <a:r>
              <a:rPr lang="en-US" sz="1800" dirty="0"/>
              <a:t> for some n &gt;=0)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3BBCD-69CF-40A6-BFC1-03D0356D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Exercises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910C071-0696-45C9-82BD-CD9BF338E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969" y="1448589"/>
            <a:ext cx="2760088" cy="13510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4A0F4-5284-4C3C-B059-015458A51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79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210EA79E-9E66-40AA-8701-BC2E2FA9C446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Using Queues and Stacks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idx="4294967295"/>
          </p:nvPr>
        </p:nvSpPr>
        <p:spPr>
          <a:xfrm>
            <a:off x="247650" y="993775"/>
            <a:ext cx="8439150" cy="1314450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en-US" sz="1800" dirty="0"/>
              <a:t>How do we use a stack to reverse a string? 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sz="1800" dirty="0"/>
              <a:t>How do we use a stack to check if a string is palindromic?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sz="1800" dirty="0"/>
              <a:t>How about using a queue and a stack?</a:t>
            </a: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5" y="2668337"/>
            <a:ext cx="5255419" cy="2056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378241" y="2583356"/>
            <a:ext cx="230855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350" dirty="0"/>
              <a:t>The results of inserting the characters a, b, c, b, d into both a queue and a stack</a:t>
            </a:r>
          </a:p>
        </p:txBody>
      </p:sp>
    </p:spTree>
    <p:extLst>
      <p:ext uri="{BB962C8B-B14F-4D97-AF65-F5344CB8AC3E}">
        <p14:creationId xmlns:p14="http://schemas.microsoft.com/office/powerpoint/2010/main" val="190894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CA9E3D-F2DB-46CB-A70F-36BFD56FE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Given two stacks, S1 that has data and S2 that is empty, how do you</a:t>
            </a:r>
          </a:p>
          <a:p>
            <a:pPr lvl="1"/>
            <a:r>
              <a:rPr lang="en-US" sz="1800" dirty="0"/>
              <a:t>Display the contents of S1 in reverse order i.e. display the top item last</a:t>
            </a:r>
          </a:p>
          <a:p>
            <a:pPr lvl="1"/>
            <a:r>
              <a:rPr lang="en-US" sz="1800" dirty="0"/>
              <a:t>Count the number of items in S1 leaving S1 unchanged</a:t>
            </a:r>
          </a:p>
          <a:p>
            <a:pPr lvl="1"/>
            <a:r>
              <a:rPr lang="en-US" sz="1800" dirty="0"/>
              <a:t>Delete every occurrent of a specific item in S1 leaving the remaining items unchanged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6BE7B-0C47-4000-A61C-06C8E879F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Stack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163651-21BB-4DCC-B686-244700B7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84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7140" y="1861169"/>
            <a:ext cx="6737684" cy="1421162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2. Queues</a:t>
            </a:r>
          </a:p>
        </p:txBody>
      </p:sp>
    </p:spTree>
    <p:extLst>
      <p:ext uri="{BB962C8B-B14F-4D97-AF65-F5344CB8AC3E}">
        <p14:creationId xmlns:p14="http://schemas.microsoft.com/office/powerpoint/2010/main" val="43182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210EA79E-9E66-40AA-8701-BC2E2FA9C44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070373"/>
            <a:ext cx="6285926" cy="355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6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94772" y="2071869"/>
            <a:ext cx="7820102" cy="810104"/>
          </a:xfrm>
        </p:spPr>
        <p:txBody>
          <a:bodyPr/>
          <a:lstStyle/>
          <a:p>
            <a:pPr defTabSz="685800" fontAlgn="base">
              <a:spcAft>
                <a:spcPct val="0"/>
              </a:spcAft>
              <a:defRPr/>
            </a:pPr>
            <a:r>
              <a:rPr lang="en-GB" dirty="0"/>
              <a:t>To finish…</a:t>
            </a:r>
            <a:endParaRPr lang="en-A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5587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5AF680-EE10-4592-A4BA-86D756312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AU" sz="2800" dirty="0"/>
              <a:t>Understand the structure and operations of:</a:t>
            </a:r>
          </a:p>
          <a:p>
            <a:pPr marL="914400" lvl="1" indent="-514350">
              <a:lnSpc>
                <a:spcPct val="100000"/>
              </a:lnSpc>
              <a:spcBef>
                <a:spcPts val="1200"/>
              </a:spcBef>
            </a:pPr>
            <a:r>
              <a:rPr lang="en-AU" sz="2400" dirty="0"/>
              <a:t>Queues</a:t>
            </a:r>
          </a:p>
          <a:p>
            <a:pPr marL="914400" lvl="1" indent="-514350">
              <a:lnSpc>
                <a:spcPct val="100000"/>
              </a:lnSpc>
              <a:spcBef>
                <a:spcPts val="1200"/>
              </a:spcBef>
            </a:pPr>
            <a:r>
              <a:rPr lang="en-AU" sz="2400" dirty="0"/>
              <a:t>Stacks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AU" sz="2800" dirty="0"/>
              <a:t>Be able to implement the above data structures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301EC1-D592-4FBA-A214-61CFCD59D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FE210-ACF3-4A77-BA67-01EB730A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00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27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en-US" sz="1600" dirty="0"/>
              <a:t>A queue is like a line of people</a:t>
            </a:r>
          </a:p>
          <a:p>
            <a:pPr lvl="1">
              <a:spcBef>
                <a:spcPts val="0"/>
              </a:spcBef>
            </a:pPr>
            <a:r>
              <a:rPr lang="en-US" altLang="en-US" sz="1600" dirty="0"/>
              <a:t>New items enter at the back (rear) of the queue</a:t>
            </a:r>
          </a:p>
          <a:p>
            <a:pPr lvl="1">
              <a:spcBef>
                <a:spcPts val="0"/>
              </a:spcBef>
            </a:pPr>
            <a:r>
              <a:rPr lang="en-US" altLang="en-US" sz="1600" dirty="0"/>
              <a:t>Items leave the queue from the front</a:t>
            </a:r>
          </a:p>
          <a:p>
            <a:pPr>
              <a:spcBef>
                <a:spcPts val="0"/>
              </a:spcBef>
            </a:pPr>
            <a:r>
              <a:rPr lang="en-US" altLang="en-US" sz="1600" dirty="0"/>
              <a:t>Example</a:t>
            </a:r>
          </a:p>
          <a:p>
            <a:pPr lvl="1">
              <a:spcBef>
                <a:spcPts val="0"/>
              </a:spcBef>
            </a:pPr>
            <a:r>
              <a:rPr lang="en-US" altLang="en-US" sz="1600" dirty="0"/>
              <a:t>Teller at a bank or cashier in a supermarket</a:t>
            </a:r>
          </a:p>
          <a:p>
            <a:pPr>
              <a:spcBef>
                <a:spcPts val="0"/>
              </a:spcBef>
            </a:pPr>
            <a:r>
              <a:rPr lang="en-US" altLang="en-US" sz="1600" dirty="0"/>
              <a:t>Queue operations</a:t>
            </a:r>
          </a:p>
          <a:p>
            <a:pPr lvl="1">
              <a:spcBef>
                <a:spcPts val="0"/>
              </a:spcBef>
            </a:pPr>
            <a:r>
              <a:rPr lang="en-US" altLang="en-US" sz="1600" dirty="0"/>
              <a:t>Test whether a queue is empty</a:t>
            </a:r>
          </a:p>
          <a:p>
            <a:pPr lvl="1">
              <a:spcBef>
                <a:spcPts val="0"/>
              </a:spcBef>
            </a:pPr>
            <a:r>
              <a:rPr lang="en-US" altLang="en-US" sz="1600" dirty="0"/>
              <a:t>Add new entry to back of queue</a:t>
            </a:r>
          </a:p>
          <a:p>
            <a:pPr lvl="1">
              <a:spcBef>
                <a:spcPts val="0"/>
              </a:spcBef>
            </a:pPr>
            <a:r>
              <a:rPr lang="en-US" altLang="en-US" sz="1600" dirty="0"/>
              <a:t>Remove entry at front of queue</a:t>
            </a:r>
          </a:p>
          <a:p>
            <a:pPr lvl="1">
              <a:spcBef>
                <a:spcPts val="0"/>
              </a:spcBef>
            </a:pPr>
            <a:r>
              <a:rPr lang="en-US" altLang="en-US" sz="1600" dirty="0"/>
              <a:t>Get entry added earliest to queue</a:t>
            </a:r>
          </a:p>
          <a:p>
            <a:endParaRPr lang="en-US" altLang="en-US" sz="1800" dirty="0"/>
          </a:p>
        </p:txBody>
      </p:sp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Queue ADT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10EA79E-9E66-40AA-8701-BC2E2FA9C44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Content Placeholder 6" descr="46752_CH05_FIG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10" r="-11710"/>
          <a:stretch>
            <a:fillRect/>
          </a:stretch>
        </p:blipFill>
        <p:spPr bwMode="auto">
          <a:xfrm>
            <a:off x="5148236" y="1441276"/>
            <a:ext cx="3776070" cy="1979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9605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ABAA5B-AE80-4B83-833E-8BCEBABAA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3" y="902524"/>
            <a:ext cx="8728363" cy="379416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AU" sz="2800" dirty="0"/>
              <a:t>A queue is a sequence of items that follows the First-In-First-Out (FIFO) rule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1B7422-3100-421B-A460-3D16AC03B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Queue ADT</a:t>
            </a:r>
          </a:p>
        </p:txBody>
      </p:sp>
      <p:pic>
        <p:nvPicPr>
          <p:cNvPr id="4" name="Shape 322">
            <a:extLst>
              <a:ext uri="{FF2B5EF4-FFF2-40B4-BE49-F238E27FC236}">
                <a16:creationId xmlns:a16="http://schemas.microsoft.com/office/drawing/2014/main" id="{210296C2-A491-47BB-9A9D-4EDBBAA71BC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7256" y="3102059"/>
            <a:ext cx="5189488" cy="154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323" descr="Image result for queue">
            <a:extLst>
              <a:ext uri="{FF2B5EF4-FFF2-40B4-BE49-F238E27FC236}">
                <a16:creationId xmlns:a16="http://schemas.microsoft.com/office/drawing/2014/main" id="{D9E0B897-4EA9-4EFA-A1A5-8FAB4B730AF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7256" b="36951"/>
          <a:stretch/>
        </p:blipFill>
        <p:spPr>
          <a:xfrm flipH="1">
            <a:off x="1977255" y="1936583"/>
            <a:ext cx="5189488" cy="10483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9945C-6C2C-4075-B47E-BCC8FAC0F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1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5E83C-EFA3-4617-B3C0-058DCE42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ACF0E3-6564-491A-83B6-E674DCBDC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4164"/>
            <a:ext cx="6669624" cy="2430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C23C291-F050-4F28-98A4-FCE72DE61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440" y="2840406"/>
            <a:ext cx="3972560" cy="176638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DC125-6418-49F8-B04A-57BA2D6A702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4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A11EE9-8E0E-4DC5-B408-4CD8A861B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Examples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93D577-94E8-4847-9615-474DA5E95D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What do the initially empty queues - q1 and q2 – “look like” after the following sequence of operations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2E615-8ECB-4770-A14A-8E4CE000103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1400" dirty="0"/>
              <a:t>q1.enqueue(1)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q1.enqueue(2)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q2.enqueue(3)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q2.enqueue(4)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q1.dequeue()</a:t>
            </a:r>
          </a:p>
          <a:p>
            <a:pPr>
              <a:spcBef>
                <a:spcPts val="0"/>
              </a:spcBef>
            </a:pPr>
            <a:r>
              <a:rPr lang="en-US" sz="1400" dirty="0" err="1"/>
              <a:t>qfront</a:t>
            </a:r>
            <a:r>
              <a:rPr lang="en-US" sz="1400" dirty="0"/>
              <a:t> = q2.peekfront()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q1.enqueue(</a:t>
            </a:r>
            <a:r>
              <a:rPr lang="en-US" sz="1400" dirty="0" err="1"/>
              <a:t>qfront</a:t>
            </a:r>
            <a:r>
              <a:rPr lang="en-US" sz="1400" dirty="0"/>
              <a:t>)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q1.enqueue(5)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q2.dequeue()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q2.enqueue(6)</a:t>
            </a:r>
          </a:p>
          <a:p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15447A-5DAC-48BA-8CAF-2942887AA2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3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RMIT_Vietnam">
  <a:themeElements>
    <a:clrScheme name="RMIT Access 2017">
      <a:dk1>
        <a:srgbClr val="333333"/>
      </a:dk1>
      <a:lt1>
        <a:srgbClr val="EBEBEB"/>
      </a:lt1>
      <a:dk2>
        <a:srgbClr val="000054"/>
      </a:dk2>
      <a:lt2>
        <a:srgbClr val="DCDDD4"/>
      </a:lt2>
      <a:accent1>
        <a:srgbClr val="000054"/>
      </a:accent1>
      <a:accent2>
        <a:srgbClr val="E60028"/>
      </a:accent2>
      <a:accent3>
        <a:srgbClr val="00B5AD"/>
      </a:accent3>
      <a:accent4>
        <a:srgbClr val="0078FF"/>
      </a:accent4>
      <a:accent5>
        <a:srgbClr val="FFCB05"/>
      </a:accent5>
      <a:accent6>
        <a:srgbClr val="44C8F5"/>
      </a:accent6>
      <a:hlink>
        <a:srgbClr val="0078FF"/>
      </a:hlink>
      <a:folHlink>
        <a:srgbClr val="E6002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ssibleSlide_169_ver121017_ToITS.pptx" id="{72EDEB5F-9A10-4FF7-A98B-D2B4B7E1F4AF}" vid="{20BEB115-F99C-4404-8CF5-3ED686EA65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RMIT_Vietnam</Template>
  <TotalTime>3821</TotalTime>
  <Words>2132</Words>
  <Application>Microsoft Macintosh PowerPoint</Application>
  <PresentationFormat>On-screen Show (16:9)</PresentationFormat>
  <Paragraphs>333</Paragraphs>
  <Slides>53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Consolas</vt:lpstr>
      <vt:lpstr>Courier New</vt:lpstr>
      <vt:lpstr>Garamond</vt:lpstr>
      <vt:lpstr>Lucida Grande</vt:lpstr>
      <vt:lpstr>Wingdings</vt:lpstr>
      <vt:lpstr>RMIT_Vietnam</vt:lpstr>
      <vt:lpstr>Queues and Stacks</vt:lpstr>
      <vt:lpstr>Agenda</vt:lpstr>
      <vt:lpstr>1. Overview</vt:lpstr>
      <vt:lpstr>Learning Objectives</vt:lpstr>
      <vt:lpstr>2. Queues</vt:lpstr>
      <vt:lpstr>The Queue ADT</vt:lpstr>
      <vt:lpstr>The Queue ADT</vt:lpstr>
      <vt:lpstr>Queue Operations</vt:lpstr>
      <vt:lpstr>Queue Examples</vt:lpstr>
      <vt:lpstr>Queue – Enqueue </vt:lpstr>
      <vt:lpstr>Queue – Dequeue </vt:lpstr>
      <vt:lpstr>The Priority Queue</vt:lpstr>
      <vt:lpstr>Model Bank Queue Wait Times</vt:lpstr>
      <vt:lpstr>Application: Simulation Results</vt:lpstr>
      <vt:lpstr>Application: Simulation</vt:lpstr>
      <vt:lpstr>Application: Simulation</vt:lpstr>
      <vt:lpstr>Application: Simulation</vt:lpstr>
      <vt:lpstr>3. Stacks</vt:lpstr>
      <vt:lpstr>The Stack ADT</vt:lpstr>
      <vt:lpstr>Stack – Applications</vt:lpstr>
      <vt:lpstr>VTN-Air Flights</vt:lpstr>
      <vt:lpstr>Trace of Search Algorithm</vt:lpstr>
      <vt:lpstr>The Basics of Grammars</vt:lpstr>
      <vt:lpstr>A syntax diagram for Python identifiers</vt:lpstr>
      <vt:lpstr>Algorithm to Detect Identifiers</vt:lpstr>
      <vt:lpstr>Parsing a Python Identifier</vt:lpstr>
      <vt:lpstr>Example</vt:lpstr>
      <vt:lpstr>Grammars</vt:lpstr>
      <vt:lpstr>Examples</vt:lpstr>
      <vt:lpstr>Questions</vt:lpstr>
      <vt:lpstr>More Questions</vt:lpstr>
      <vt:lpstr>Arithmetic Expressions</vt:lpstr>
      <vt:lpstr>Fully Parenthesized Expressions</vt:lpstr>
      <vt:lpstr>Algebraic Expressions</vt:lpstr>
      <vt:lpstr>Prefix and Postfix Grammars</vt:lpstr>
      <vt:lpstr>Converting Infix to Postfix</vt:lpstr>
      <vt:lpstr>Evaluating Postfix Expressions</vt:lpstr>
      <vt:lpstr>Stack – Push</vt:lpstr>
      <vt:lpstr>Stack – Pop</vt:lpstr>
      <vt:lpstr>Stack – Array Implementation</vt:lpstr>
      <vt:lpstr>Stack – Array Implementation</vt:lpstr>
      <vt:lpstr>Stack – Array Implementation</vt:lpstr>
      <vt:lpstr>Stack – Built-in Class</vt:lpstr>
      <vt:lpstr>Comparison of Stack and Queue</vt:lpstr>
      <vt:lpstr>A List Generalizes Stack and Queue</vt:lpstr>
      <vt:lpstr>Discussion and Exercises</vt:lpstr>
      <vt:lpstr>Stack Exercises</vt:lpstr>
      <vt:lpstr>Using Queues and Stacks</vt:lpstr>
      <vt:lpstr>More Stack Questions</vt:lpstr>
      <vt:lpstr>Questions</vt:lpstr>
      <vt:lpstr>To finish…</vt:lpstr>
      <vt:lpstr>Learning Objectives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— Usability and design principles</dc:title>
  <dc:creator>Duy Dang-Pham</dc:creator>
  <cp:lastModifiedBy>Joseph Nygate</cp:lastModifiedBy>
  <cp:revision>471</cp:revision>
  <dcterms:created xsi:type="dcterms:W3CDTF">2018-05-29T04:29:26Z</dcterms:created>
  <dcterms:modified xsi:type="dcterms:W3CDTF">2019-11-12T08:19:56Z</dcterms:modified>
</cp:coreProperties>
</file>